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Lst>
  <p:sldSz cy="5143500" cx="9144000"/>
  <p:notesSz cx="6858000" cy="9144000"/>
  <p:embeddedFontLst>
    <p:embeddedFont>
      <p:font typeface="Economica"/>
      <p:regular r:id="rId201"/>
      <p:bold r:id="rId202"/>
      <p:italic r:id="rId203"/>
      <p:boldItalic r:id="rId204"/>
    </p:embeddedFont>
    <p:embeddedFont>
      <p:font typeface="Roboto"/>
      <p:bold r:id="rId205"/>
      <p:boldItalic r:id="rId206"/>
    </p:embeddedFont>
    <p:embeddedFont>
      <p:font typeface="Montserrat"/>
      <p:regular r:id="rId207"/>
      <p:bold r:id="rId208"/>
      <p:italic r:id="rId209"/>
      <p:boldItalic r:id="rId210"/>
    </p:embeddedFont>
    <p:embeddedFont>
      <p:font typeface="Sriracha"/>
      <p:regular r:id="rId211"/>
    </p:embeddedFont>
    <p:embeddedFont>
      <p:font typeface="Caveat Brush"/>
      <p:regular r:id="rId212"/>
    </p:embeddedFont>
    <p:embeddedFont>
      <p:font typeface="Open Sans"/>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OpenSans-boldItalic.fntdata"/><Relationship Id="rId215" Type="http://schemas.openxmlformats.org/officeDocument/2006/relationships/font" Target="fonts/OpenSans-italic.fntdata"/><Relationship Id="rId214" Type="http://schemas.openxmlformats.org/officeDocument/2006/relationships/font" Target="fonts/OpenSans-bold.fntdata"/><Relationship Id="rId213" Type="http://schemas.openxmlformats.org/officeDocument/2006/relationships/font" Target="fonts/OpenSans-regular.fntdata"/><Relationship Id="rId212" Type="http://schemas.openxmlformats.org/officeDocument/2006/relationships/font" Target="fonts/CaveatBrush-regular.fntdata"/><Relationship Id="rId211" Type="http://schemas.openxmlformats.org/officeDocument/2006/relationships/font" Target="fonts/Sriracha-regular.fntdata"/><Relationship Id="rId210" Type="http://schemas.openxmlformats.org/officeDocument/2006/relationships/font" Target="fonts/Montserrat-boldItalic.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Roboto-boldItalic.fntdata"/><Relationship Id="rId205" Type="http://schemas.openxmlformats.org/officeDocument/2006/relationships/font" Target="fonts/Roboto-bold.fntdata"/><Relationship Id="rId204" Type="http://schemas.openxmlformats.org/officeDocument/2006/relationships/font" Target="fonts/Economica-boldItalic.fntdata"/><Relationship Id="rId203" Type="http://schemas.openxmlformats.org/officeDocument/2006/relationships/font" Target="fonts/Economica-italic.fntdata"/><Relationship Id="rId209" Type="http://schemas.openxmlformats.org/officeDocument/2006/relationships/font" Target="fonts/Montserrat-italic.fntdata"/><Relationship Id="rId208" Type="http://schemas.openxmlformats.org/officeDocument/2006/relationships/font" Target="fonts/Montserrat-bold.fntdata"/><Relationship Id="rId207" Type="http://schemas.openxmlformats.org/officeDocument/2006/relationships/font" Target="fonts/Montserrat-regular.fntdata"/><Relationship Id="rId202" Type="http://schemas.openxmlformats.org/officeDocument/2006/relationships/font" Target="fonts/Economica-bold.fntdata"/><Relationship Id="rId201" Type="http://schemas.openxmlformats.org/officeDocument/2006/relationships/font" Target="fonts/Economica-regular.fntdata"/><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4256cd9a8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Thank you everyone for coming to my talk! Comics in NumPy? More LIkely Than you Think!</a:t>
            </a:r>
            <a:endParaRPr/>
          </a:p>
          <a:p>
            <a:pPr indent="0" lvl="0" marL="0" rtl="0" algn="l">
              <a:spcBef>
                <a:spcPts val="0"/>
              </a:spcBef>
              <a:spcAft>
                <a:spcPts val="0"/>
              </a:spcAft>
              <a:buNone/>
            </a:pPr>
            <a:r>
              <a:rPr lang="en">
                <a:solidFill>
                  <a:schemeClr val="dk1"/>
                </a:solidFill>
              </a:rPr>
              <a:t>Before we continue, I need everyone in the room to look in front of you. On your table, chair, whiteboard or lap is a comic. That’s right, </a:t>
            </a:r>
            <a:endParaRPr/>
          </a:p>
        </p:txBody>
      </p:sp>
      <p:sp>
        <p:nvSpPr>
          <p:cNvPr id="135" name="Google Shape;135;g294256cd9a8_0_19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53f73ff8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you want, drop off copies to your co-workers, friends, dogs or loved ones!</a:t>
            </a:r>
            <a:endParaRPr/>
          </a:p>
        </p:txBody>
      </p:sp>
      <p:sp>
        <p:nvSpPr>
          <p:cNvPr id="228" name="Google Shape;228;g2953f73ff8f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96103fce08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296103fce08_1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96103fce08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296103fce08_1_4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96103fce08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felt a little stilted. That format reinforces the primacy of words over images, and I wanted to nudge it in the other direction. </a:t>
            </a:r>
            <a:endParaRPr/>
          </a:p>
        </p:txBody>
      </p:sp>
      <p:sp>
        <p:nvSpPr>
          <p:cNvPr id="1050" name="Google Shape;1050;g296103fce08_1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96103fce08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these domain </a:t>
            </a:r>
            <a:r>
              <a:rPr lang="en"/>
              <a:t>experts to feel like they;re writers and storyboard artists, sharing that electrifying energy of creativity and unlimited possibilities</a:t>
            </a:r>
            <a:endParaRPr/>
          </a:p>
        </p:txBody>
      </p:sp>
      <p:sp>
        <p:nvSpPr>
          <p:cNvPr id="1060" name="Google Shape;1060;g296103fce08_1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96103fce08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Jamboard, a digital whiteboard.A digital whiteboard where anyone can leave comments with sticky notes, add and drag images around or even draw with their mouse</a:t>
            </a:r>
            <a:endParaRPr/>
          </a:p>
        </p:txBody>
      </p:sp>
      <p:sp>
        <p:nvSpPr>
          <p:cNvPr id="1069" name="Google Shape;1069;g296103fce08_1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96103fce08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Jamboarded on my prototype</a:t>
            </a:r>
            <a:endParaRPr/>
          </a:p>
        </p:txBody>
      </p:sp>
      <p:sp>
        <p:nvSpPr>
          <p:cNvPr id="1078" name="Google Shape;1078;g296103fce08_1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96103fce08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96103fce08_1_4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96103fce08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Newcomers, there was a focus on non-linear pathways.</a:t>
            </a:r>
            <a:endParaRPr/>
          </a:p>
        </p:txBody>
      </p:sp>
      <p:sp>
        <p:nvSpPr>
          <p:cNvPr id="1095" name="Google Shape;1095;g296103fce08_1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96103fce08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Docs meeting, how the metaphor to explain contributon pathways may fall flat. </a:t>
            </a:r>
            <a:endParaRPr/>
          </a:p>
        </p:txBody>
      </p:sp>
      <p:sp>
        <p:nvSpPr>
          <p:cNvPr id="1103" name="Google Shape;1103;g296103fce08_1_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96103fce08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Community meeting, the difficulty of quantifying the un-quantifable, especially in roles and expectations.</a:t>
            </a:r>
            <a:endParaRPr/>
          </a:p>
        </p:txBody>
      </p:sp>
      <p:sp>
        <p:nvSpPr>
          <p:cNvPr id="1111" name="Google Shape;1111;g296103fce08_1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53428527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pssst, hey! I’ll go through the comic in the talik. So you can read it now or later, no rush!</a:t>
            </a:r>
            <a:endParaRPr/>
          </a:p>
        </p:txBody>
      </p:sp>
      <p:sp>
        <p:nvSpPr>
          <p:cNvPr id="245" name="Google Shape;245;g29534285273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953f73ff8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scoop up different opinions. How do I bring these 3 different threads together?</a:t>
            </a:r>
            <a:endParaRPr/>
          </a:p>
        </p:txBody>
      </p:sp>
      <p:sp>
        <p:nvSpPr>
          <p:cNvPr id="1119" name="Google Shape;1119;g2953f73ff8f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96103fce08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long and milquetoast. I’m sure you’ve seen very long, disjoined documentation before. </a:t>
            </a:r>
            <a:endParaRPr/>
          </a:p>
        </p:txBody>
      </p:sp>
      <p:sp>
        <p:nvSpPr>
          <p:cNvPr id="1126" name="Google Shape;1126;g296103fce08_1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96103fce08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g296103fce08_1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96103fce08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296103fce08_1_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96103fce08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Fellow artist, open source advocate, muse and editor</a:t>
            </a:r>
            <a:endParaRPr/>
          </a:p>
        </p:txBody>
      </p:sp>
      <p:sp>
        <p:nvSpPr>
          <p:cNvPr id="1148" name="Google Shape;1148;g296103fce08_1_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96103fce08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296103fce08_1_5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96103fce08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Interested in mapping </a:t>
            </a:r>
            <a:r>
              <a:rPr lang="en"/>
              <a:t>anthropologically</a:t>
            </a:r>
            <a:r>
              <a:rPr lang="en"/>
              <a:t>, as possibilities. Back to telling one story</a:t>
            </a:r>
            <a:endParaRPr/>
          </a:p>
        </p:txBody>
      </p:sp>
      <p:sp>
        <p:nvSpPr>
          <p:cNvPr id="1171" name="Google Shape;1171;g296103fce08_1_5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96103fce08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Ross, project mentor. Github issue: https://github.com/numpy/numpy/pull/23357</a:t>
            </a:r>
            <a:endParaRPr/>
          </a:p>
        </p:txBody>
      </p:sp>
      <p:sp>
        <p:nvSpPr>
          <p:cNvPr id="1182" name="Google Shape;1182;g296103fce08_1_6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96103fce08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Ross, project mentor. Github issue: https://github.com/numpy/numpy/pull/23357</a:t>
            </a:r>
            <a:endParaRPr/>
          </a:p>
        </p:txBody>
      </p:sp>
      <p:sp>
        <p:nvSpPr>
          <p:cNvPr id="1191" name="Google Shape;1191;g296103fce08_1_5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96103fce08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Ganesh PR: https://github.com/numpy/numpy/pull/23357</a:t>
            </a:r>
            <a:endParaRPr/>
          </a:p>
        </p:txBody>
      </p:sp>
      <p:sp>
        <p:nvSpPr>
          <p:cNvPr id="1199" name="Google Shape;1199;g296103fce08_1_6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53428527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alright, enough shenanigans. Let’s get to the talk.</a:t>
            </a:r>
            <a:endParaRPr/>
          </a:p>
        </p:txBody>
      </p:sp>
      <p:sp>
        <p:nvSpPr>
          <p:cNvPr id="259" name="Google Shape;259;g29534285273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96103fce08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296103fce08_1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96103fce08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296103fce08_1_6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96103fce08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296103fce08_1_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96103fce08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artist studio is where it all happens</a:t>
            </a:r>
            <a:endParaRPr/>
          </a:p>
        </p:txBody>
      </p:sp>
      <p:sp>
        <p:nvSpPr>
          <p:cNvPr id="1230" name="Google Shape;1230;g296103fce08_1_6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96103fce08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a:t>
            </a:r>
            <a:r>
              <a:rPr lang="en"/>
              <a:t>something</a:t>
            </a:r>
            <a:r>
              <a:rPr lang="en"/>
              <a:t> out of the way first: Yes, everything is h</a:t>
            </a:r>
            <a:r>
              <a:rPr lang="en"/>
              <a:t>and drawn. No AI, no filters.</a:t>
            </a:r>
            <a:endParaRPr/>
          </a:p>
        </p:txBody>
      </p:sp>
      <p:sp>
        <p:nvSpPr>
          <p:cNvPr id="1242" name="Google Shape;1242;g296103fce08_1_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96103fce08_1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so simple, you could do it.</a:t>
            </a:r>
            <a:endParaRPr/>
          </a:p>
        </p:txBody>
      </p:sp>
      <p:sp>
        <p:nvSpPr>
          <p:cNvPr id="1251" name="Google Shape;1251;g296103fce08_1_7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96103fce08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262" name="Google Shape;1262;g296103fce08_1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96103fce08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274" name="Google Shape;1274;g296103fce08_1_6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96103fce08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281" name="Google Shape;1281;g296103fce08_1_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96103fce08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muck around and find out</a:t>
            </a:r>
            <a:endParaRPr/>
          </a:p>
        </p:txBody>
      </p:sp>
      <p:sp>
        <p:nvSpPr>
          <p:cNvPr id="1288" name="Google Shape;1288;g296103fce08_1_7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6103fce08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 sike! First, Here’s a quick introduction of myself: My introduction is: that I’m looking for a job! Prepare for the strangest job interview of your life.</a:t>
            </a:r>
            <a:endParaRPr/>
          </a:p>
        </p:txBody>
      </p:sp>
      <p:sp>
        <p:nvSpPr>
          <p:cNvPr id="272" name="Google Shape;272;g296103fce08_1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96103fce08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296" name="Google Shape;1296;g296103fce08_1_7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96103fce08_1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304" name="Google Shape;1304;g296103fce08_1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96103fce08_1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312" name="Google Shape;1312;g296103fce08_1_7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96103fce08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320" name="Google Shape;1320;g296103fce08_1_7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96103fce08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329" name="Google Shape;1329;g296103fce08_1_7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96103fce08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page scripts, covering 16 pages of the comic</a:t>
            </a:r>
            <a:endParaRPr/>
          </a:p>
        </p:txBody>
      </p:sp>
      <p:sp>
        <p:nvSpPr>
          <p:cNvPr id="1337" name="Google Shape;1337;g296103fce08_1_7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96103fce08_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drawn. No AI, no filters. Tools so simple, you could do it.</a:t>
            </a:r>
            <a:endParaRPr/>
          </a:p>
        </p:txBody>
      </p:sp>
      <p:sp>
        <p:nvSpPr>
          <p:cNvPr id="1346" name="Google Shape;1346;g296103fce08_1_7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96103fce08_1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 drawn. No AI, no filters. Tools so simple, you could do it.</a:t>
            </a:r>
            <a:endParaRPr/>
          </a:p>
        </p:txBody>
      </p:sp>
      <p:sp>
        <p:nvSpPr>
          <p:cNvPr id="1354" name="Google Shape;1354;g296103fce08_1_8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96103fce08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Sketches are pretty rough, </a:t>
            </a:r>
            <a:r>
              <a:rPr lang="en"/>
              <a:t>because</a:t>
            </a:r>
            <a:r>
              <a:rPr lang="en"/>
              <a:t> I already have a good idea of what it will look like in my head.</a:t>
            </a:r>
            <a:endParaRPr/>
          </a:p>
        </p:txBody>
      </p:sp>
      <p:sp>
        <p:nvSpPr>
          <p:cNvPr id="1364" name="Google Shape;1364;g296103fce08_1_8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96103fce08_1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2nd panel with world: more focused on composition than details. Keeping the big pictur ein mind.</a:t>
            </a:r>
            <a:endParaRPr/>
          </a:p>
        </p:txBody>
      </p:sp>
      <p:sp>
        <p:nvSpPr>
          <p:cNvPr id="1374" name="Google Shape;1374;g296103fce08_1_7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5342852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that you’re reading documentation. You’re doing your due </a:t>
            </a:r>
            <a:r>
              <a:rPr lang="en"/>
              <a:t>diligence</a:t>
            </a:r>
            <a:r>
              <a:rPr lang="en"/>
              <a:t>, understanding how a </a:t>
            </a:r>
            <a:r>
              <a:rPr lang="en"/>
              <a:t>library</a:t>
            </a:r>
            <a:r>
              <a:rPr lang="en"/>
              <a:t> or API works.</a:t>
            </a:r>
            <a:endParaRPr/>
          </a:p>
        </p:txBody>
      </p:sp>
      <p:sp>
        <p:nvSpPr>
          <p:cNvPr id="285" name="Google Shape;285;g2953428527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953f73ff8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"PR review" a comic? Take my two specialized domain knowledges honed over years.</a:t>
            </a:r>
            <a:endParaRPr/>
          </a:p>
        </p:txBody>
      </p:sp>
      <p:sp>
        <p:nvSpPr>
          <p:cNvPr id="1384" name="Google Shape;1384;g2953f73ff8f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96103fce08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"PR review" a comic? Take my two specialized domain knowledges honed over years.</a:t>
            </a:r>
            <a:endParaRPr/>
          </a:p>
        </p:txBody>
      </p:sp>
      <p:sp>
        <p:nvSpPr>
          <p:cNvPr id="1394" name="Google Shape;1394;g296103fce08_1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96103fce08_1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"PR review" a comic? Take my two specialized domain knowledges honed over years.</a:t>
            </a:r>
            <a:endParaRPr/>
          </a:p>
        </p:txBody>
      </p:sp>
      <p:sp>
        <p:nvSpPr>
          <p:cNvPr id="1404" name="Google Shape;1404;g296103fce08_1_8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96103fce08_1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g296103fce08_1_8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96103fce08_1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review had a similar processtto    brainstorming</a:t>
            </a:r>
            <a:endParaRPr/>
          </a:p>
        </p:txBody>
      </p:sp>
      <p:sp>
        <p:nvSpPr>
          <p:cNvPr id="1426" name="Google Shape;1426;g296103fce08_1_8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96103fce08_1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g296103fce08_1_9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96103fce08_1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296103fce08_1_9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96103fce08_1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 list with reference to page numbers, Themes, Story telling, accuracy</a:t>
            </a:r>
            <a:endParaRPr/>
          </a:p>
        </p:txBody>
      </p:sp>
      <p:sp>
        <p:nvSpPr>
          <p:cNvPr id="1453" name="Google Shape;1453;g296103fce08_1_9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96103fce08_1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Bullet point list with reference to page numbers, Themes, Story telling, accuracy</a:t>
            </a:r>
            <a:endParaRPr/>
          </a:p>
        </p:txBody>
      </p:sp>
      <p:sp>
        <p:nvSpPr>
          <p:cNvPr id="1462" name="Google Shape;1462;g296103fce08_1_9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96103fce08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 art </a:t>
            </a:r>
            <a:r>
              <a:rPr lang="en"/>
              <a:t>with</a:t>
            </a:r>
            <a:r>
              <a:rPr lang="en"/>
              <a:t> same </a:t>
            </a:r>
            <a:r>
              <a:rPr lang="en"/>
              <a:t>level</a:t>
            </a:r>
            <a:r>
              <a:rPr lang="en"/>
              <a:t> of respect and transparency</a:t>
            </a:r>
            <a:endParaRPr/>
          </a:p>
        </p:txBody>
      </p:sp>
      <p:sp>
        <p:nvSpPr>
          <p:cNvPr id="1469" name="Google Shape;1469;g296103fce08_1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53428527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it’s pretty dry.</a:t>
            </a:r>
            <a:r>
              <a:rPr lang="en"/>
              <a:t> Boring even?</a:t>
            </a:r>
            <a:r>
              <a:rPr lang="en"/>
              <a:t> Page after page, you’re reading but not really understanding. You flip back and forth, trying to find that one thing you need.</a:t>
            </a:r>
            <a:endParaRPr/>
          </a:p>
        </p:txBody>
      </p:sp>
      <p:sp>
        <p:nvSpPr>
          <p:cNvPr id="292" name="Google Shape;292;g29534285273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96103fce08_1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 art with same level of respect and transparency</a:t>
            </a:r>
            <a:endParaRPr/>
          </a:p>
        </p:txBody>
      </p:sp>
      <p:sp>
        <p:nvSpPr>
          <p:cNvPr id="1478" name="Google Shape;1478;g296103fce08_1_9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96103fce08_1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after months and months of this work, I started to feel something… familiar. And uncomfortable. The grant was going great, but my mind wasn’t feeling great.</a:t>
            </a:r>
            <a:endParaRPr/>
          </a:p>
        </p:txBody>
      </p:sp>
      <p:sp>
        <p:nvSpPr>
          <p:cNvPr id="1485" name="Google Shape;1485;g296103fce08_1_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96103fce08_1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words, actions, in mind, they started to tip to the other side.. Why, why do I feel like this?</a:t>
            </a:r>
            <a:endParaRPr/>
          </a:p>
        </p:txBody>
      </p:sp>
      <p:sp>
        <p:nvSpPr>
          <p:cNvPr id="1492" name="Google Shape;1492;g296103fce08_1_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953f73ff8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so, we’ve come to the final section. We’ve come back to why?</a:t>
            </a:r>
            <a:endParaRPr/>
          </a:p>
        </p:txBody>
      </p:sp>
      <p:sp>
        <p:nvSpPr>
          <p:cNvPr id="1499" name="Google Shape;1499;g2953f73ff8f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96103fce08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years ago, almost to this </a:t>
            </a:r>
            <a:r>
              <a:rPr lang="en"/>
              <a:t>very</a:t>
            </a:r>
            <a:r>
              <a:rPr lang="en"/>
              <a:t> day, in this same </a:t>
            </a:r>
            <a:r>
              <a:rPr lang="en"/>
              <a:t>building, in this very same room,</a:t>
            </a:r>
            <a:r>
              <a:rPr lang="en"/>
              <a:t>. I was at PyData NYC 2019. As a Diversity Scholar.</a:t>
            </a:r>
            <a:endParaRPr/>
          </a:p>
        </p:txBody>
      </p:sp>
      <p:sp>
        <p:nvSpPr>
          <p:cNvPr id="1506" name="Google Shape;1506;g296103fce08_1_10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96103fce08_1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gave a 5 minute lightning talk, about comics, much like I am doing right now. Some of you might recognize Codesprite- I know you do Saul, because you were in the audience 4 years ago.</a:t>
            </a:r>
            <a:endParaRPr/>
          </a:p>
        </p:txBody>
      </p:sp>
      <p:sp>
        <p:nvSpPr>
          <p:cNvPr id="1514" name="Google Shape;1514;g296103fce08_1_10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96103fce08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else was in the audience- Ralf, the director of Quansight Labs. And once I finished my talk, I was offered a job.</a:t>
            </a:r>
            <a:endParaRPr/>
          </a:p>
        </p:txBody>
      </p:sp>
      <p:sp>
        <p:nvSpPr>
          <p:cNvPr id="1523" name="Google Shape;1523;g296103fce08_1_10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96103fce08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fact, I wrote a whole blog post </a:t>
            </a:r>
            <a:r>
              <a:rPr lang="en"/>
              <a:t>about</a:t>
            </a:r>
            <a:r>
              <a:rPr lang="en"/>
              <a:t> that incredible experience. So Diversity Scholars in the audience, I know you’re here because I talked to Albina, the organizer for this year’s Diversity Scholars- this could also be your chance.</a:t>
            </a:r>
            <a:endParaRPr/>
          </a:p>
        </p:txBody>
      </p:sp>
      <p:sp>
        <p:nvSpPr>
          <p:cNvPr id="1531" name="Google Shape;1531;g296103fce08_1_1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953f73ff8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took full </a:t>
            </a:r>
            <a:r>
              <a:rPr lang="en"/>
              <a:t>advantage</a:t>
            </a:r>
            <a:r>
              <a:rPr lang="en"/>
              <a:t> of that job, that opportunity given to me. </a:t>
            </a:r>
            <a:endParaRPr/>
          </a:p>
        </p:txBody>
      </p:sp>
      <p:sp>
        <p:nvSpPr>
          <p:cNvPr id="1539" name="Google Shape;1539;g2953f73ff8f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96103fce08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took full advantage of that job, that opportunity given to me. I made comics on alt-text, I hosted workshops, I traveled the country and world. And now full circle, given a platform to share what I’ve learnt.</a:t>
            </a:r>
            <a:endParaRPr/>
          </a:p>
        </p:txBody>
      </p:sp>
      <p:sp>
        <p:nvSpPr>
          <p:cNvPr id="1547" name="Google Shape;1547;g296103fce08_1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53428527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start t</a:t>
            </a:r>
            <a:r>
              <a:rPr lang="en"/>
              <a:t>hinking to yourself,</a:t>
            </a:r>
            <a:r>
              <a:rPr lang="en"/>
              <a:t> where did my life go wrong?</a:t>
            </a:r>
            <a:endParaRPr/>
          </a:p>
        </p:txBody>
      </p:sp>
      <p:sp>
        <p:nvSpPr>
          <p:cNvPr id="300" name="Google Shape;300;g29534285273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96103fce08_1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But remember the title of this talk? </a:t>
            </a:r>
            <a:r>
              <a:rPr lang="en">
                <a:solidFill>
                  <a:schemeClr val="dk1"/>
                </a:solidFill>
              </a:rPr>
              <a:t>Comics in NumPy? More Likely Than You Think</a:t>
            </a:r>
            <a:endParaRPr/>
          </a:p>
        </p:txBody>
      </p:sp>
      <p:sp>
        <p:nvSpPr>
          <p:cNvPr id="1561" name="Google Shape;1561;g296103fce08_1_1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953428527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title</a:t>
            </a:r>
            <a:r>
              <a:rPr lang="en"/>
              <a:t>, it implies that comics shouldn’t be in NumPy. Or that you </a:t>
            </a:r>
            <a:r>
              <a:rPr lang="en"/>
              <a:t>wouldn't</a:t>
            </a:r>
            <a:r>
              <a:rPr lang="en"/>
              <a:t> think so. I spent a whole 20 minutes telling you that, yes comics can.</a:t>
            </a:r>
            <a:endParaRPr/>
          </a:p>
        </p:txBody>
      </p:sp>
      <p:sp>
        <p:nvSpPr>
          <p:cNvPr id="1570" name="Google Shape;1570;g2953428527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94256cd9a8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a:t>
            </a:r>
            <a:r>
              <a:rPr lang="en"/>
              <a:t>title</a:t>
            </a:r>
            <a:r>
              <a:rPr lang="en"/>
              <a:t>, it’s based off a terriblely old meme.</a:t>
            </a:r>
            <a:endParaRPr/>
          </a:p>
        </p:txBody>
      </p:sp>
      <p:sp>
        <p:nvSpPr>
          <p:cNvPr id="1575" name="Google Shape;1575;g294256cd9a8_0_20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96103fce08_1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both that meme and title talk about </a:t>
            </a:r>
            <a:r>
              <a:rPr lang="en"/>
              <a:t>removing the unwanted, the unexpected. Uh oh, get rid of that!</a:t>
            </a:r>
            <a:endParaRPr/>
          </a:p>
        </p:txBody>
      </p:sp>
      <p:sp>
        <p:nvSpPr>
          <p:cNvPr id="1580" name="Google Shape;1580;g296103fce08_1_10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96103fce08_1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while the grant itself was going great, like I said, my mind wasn’t.</a:t>
            </a:r>
            <a:endParaRPr>
              <a:solidFill>
                <a:schemeClr val="dk1"/>
              </a:solidFill>
            </a:endParaRPr>
          </a:p>
          <a:p>
            <a:pPr indent="0" lvl="0" marL="0" rtl="0" algn="l">
              <a:spcBef>
                <a:spcPts val="0"/>
              </a:spcBef>
              <a:spcAft>
                <a:spcPts val="0"/>
              </a:spcAft>
              <a:buNone/>
            </a:pPr>
            <a:r>
              <a:t/>
            </a:r>
            <a:endParaRPr/>
          </a:p>
        </p:txBody>
      </p:sp>
      <p:sp>
        <p:nvSpPr>
          <p:cNvPr id="1586" name="Google Shape;1586;g296103fce08_1_10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96103fce08_1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That I am worth the investment, the risk people took on me.</a:t>
            </a:r>
            <a:endParaRPr>
              <a:solidFill>
                <a:schemeClr val="dk1"/>
              </a:solidFill>
            </a:endParaRPr>
          </a:p>
          <a:p>
            <a:pPr indent="0" lvl="0" marL="0" rtl="0" algn="l">
              <a:spcBef>
                <a:spcPts val="0"/>
              </a:spcBef>
              <a:spcAft>
                <a:spcPts val="0"/>
              </a:spcAft>
              <a:buNone/>
            </a:pPr>
            <a:r>
              <a:t/>
            </a:r>
            <a:endParaRPr/>
          </a:p>
        </p:txBody>
      </p:sp>
      <p:sp>
        <p:nvSpPr>
          <p:cNvPr id="1593" name="Google Shape;1593;g296103fce08_1_10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96103fce08_1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That I have to set the path forward for others like me, waiting for their own opportunities.</a:t>
            </a:r>
            <a:endParaRPr>
              <a:solidFill>
                <a:schemeClr val="dk1"/>
              </a:solidFill>
            </a:endParaRPr>
          </a:p>
          <a:p>
            <a:pPr indent="0" lvl="0" marL="0" rtl="0" algn="l">
              <a:spcBef>
                <a:spcPts val="0"/>
              </a:spcBef>
              <a:spcAft>
                <a:spcPts val="0"/>
              </a:spcAft>
              <a:buNone/>
            </a:pPr>
            <a:r>
              <a:t/>
            </a:r>
            <a:endParaRPr/>
          </a:p>
        </p:txBody>
      </p:sp>
      <p:sp>
        <p:nvSpPr>
          <p:cNvPr id="1600" name="Google Shape;1600;g296103fce08_1_1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96103fce08_1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That I have to prove to the world that someone like me is worth keeping.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607" name="Google Shape;1607;g296103fce08_1_1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96103fce08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turned away from my friends. My partner. My hobbies. I turned away from it all, so I could do more work.</a:t>
            </a:r>
            <a:endParaRPr/>
          </a:p>
        </p:txBody>
      </p:sp>
      <p:sp>
        <p:nvSpPr>
          <p:cNvPr id="1614" name="Google Shape;1614;g296103fce08_1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96103fce08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to complete all 16 pages, I promised, by the grant deadline. I have to, I have to, I have to…</a:t>
            </a:r>
            <a:endParaRPr/>
          </a:p>
          <a:p>
            <a:pPr indent="0" lvl="0" marL="0" rtl="0" algn="l">
              <a:spcBef>
                <a:spcPts val="0"/>
              </a:spcBef>
              <a:spcAft>
                <a:spcPts val="0"/>
              </a:spcAft>
              <a:buNone/>
            </a:pPr>
            <a:r>
              <a:rPr lang="en"/>
              <a:t>P</a:t>
            </a:r>
            <a:r>
              <a:rPr lang="en"/>
              <a:t>rove</a:t>
            </a:r>
            <a:r>
              <a:rPr lang="en"/>
              <a:t> the </a:t>
            </a:r>
            <a:r>
              <a:rPr lang="en"/>
              <a:t>ideals of the grant, open source, of art.</a:t>
            </a:r>
            <a:endParaRPr/>
          </a:p>
        </p:txBody>
      </p:sp>
      <p:sp>
        <p:nvSpPr>
          <p:cNvPr id="1621" name="Google Shape;1621;g296103fce08_1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53428527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 can’t answer the last question, but I can answer the first one about documentation!</a:t>
            </a:r>
            <a:endParaRPr/>
          </a:p>
        </p:txBody>
      </p:sp>
      <p:sp>
        <p:nvSpPr>
          <p:cNvPr id="308" name="Google Shape;308;g2953428527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96103fce08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after talking to therapist and my friends, I realized that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8" name="Google Shape;1628;g296103fce08_1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96103fce08_1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not the only one. There are a few like me, and it’s difficult for us.</a:t>
            </a:r>
            <a:endParaRPr/>
          </a:p>
          <a:p>
            <a:pPr indent="0" lvl="0" marL="0" rtl="0" algn="l">
              <a:spcBef>
                <a:spcPts val="0"/>
              </a:spcBef>
              <a:spcAft>
                <a:spcPts val="0"/>
              </a:spcAft>
              <a:buNone/>
            </a:pPr>
            <a:r>
              <a:t/>
            </a:r>
            <a:endParaRPr/>
          </a:p>
        </p:txBody>
      </p:sp>
      <p:sp>
        <p:nvSpPr>
          <p:cNvPr id="1635" name="Google Shape;1635;g296103fce08_1_1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96103fce08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 don’t need to burn myself to prove that there’s light in the world. </a:t>
            </a:r>
            <a:r>
              <a:rPr lang="en">
                <a:solidFill>
                  <a:schemeClr val="dk1"/>
                </a:solidFill>
              </a:rPr>
              <a:t>I can’t let myself be a martyr.</a:t>
            </a:r>
            <a:endParaRPr/>
          </a:p>
          <a:p>
            <a:pPr indent="0" lvl="0" marL="0" rtl="0" algn="l">
              <a:spcBef>
                <a:spcPts val="0"/>
              </a:spcBef>
              <a:spcAft>
                <a:spcPts val="0"/>
              </a:spcAft>
              <a:buNone/>
            </a:pPr>
            <a:r>
              <a:t/>
            </a:r>
            <a:endParaRPr/>
          </a:p>
        </p:txBody>
      </p:sp>
      <p:sp>
        <p:nvSpPr>
          <p:cNvPr id="1642" name="Google Shape;1642;g296103fce08_1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96103fce08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not good despite who I am</a:t>
            </a:r>
            <a:endParaRPr/>
          </a:p>
          <a:p>
            <a:pPr indent="0" lvl="0" marL="0" rtl="0" algn="l">
              <a:spcBef>
                <a:spcPts val="0"/>
              </a:spcBef>
              <a:spcAft>
                <a:spcPts val="0"/>
              </a:spcAft>
              <a:buNone/>
            </a:pPr>
            <a:r>
              <a:rPr lang="en"/>
              <a:t>I am good enough as is.</a:t>
            </a:r>
            <a:endParaRPr/>
          </a:p>
          <a:p>
            <a:pPr indent="0" lvl="0" marL="0" rtl="0" algn="l">
              <a:spcBef>
                <a:spcPts val="0"/>
              </a:spcBef>
              <a:spcAft>
                <a:spcPts val="0"/>
              </a:spcAft>
              <a:buNone/>
            </a:pPr>
            <a:r>
              <a:t/>
            </a:r>
            <a:endParaRPr/>
          </a:p>
        </p:txBody>
      </p:sp>
      <p:sp>
        <p:nvSpPr>
          <p:cNvPr id="1649" name="Google Shape;1649;g296103fce08_1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96103fce08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I made a decision. Instead of thinking “I </a:t>
            </a:r>
            <a:r>
              <a:rPr b="1" lang="en"/>
              <a:t>have</a:t>
            </a:r>
            <a:r>
              <a:rPr lang="en"/>
              <a:t> to do this”…, I decided to think “What do </a:t>
            </a:r>
            <a:r>
              <a:rPr b="1" lang="en"/>
              <a:t>I </a:t>
            </a:r>
            <a:r>
              <a:rPr lang="en"/>
              <a:t>want to do?”</a:t>
            </a:r>
            <a:endParaRPr/>
          </a:p>
          <a:p>
            <a:pPr indent="0" lvl="0" marL="0" rtl="0" algn="l">
              <a:spcBef>
                <a:spcPts val="0"/>
              </a:spcBef>
              <a:spcAft>
                <a:spcPts val="0"/>
              </a:spcAft>
              <a:buNone/>
            </a:pPr>
            <a:r>
              <a:rPr lang="en"/>
              <a:t>What will make </a:t>
            </a:r>
            <a:r>
              <a:rPr b="1" lang="en"/>
              <a:t>me</a:t>
            </a:r>
            <a:r>
              <a:rPr lang="en"/>
              <a:t> happy and whole?</a:t>
            </a:r>
            <a:endParaRPr/>
          </a:p>
        </p:txBody>
      </p:sp>
      <p:sp>
        <p:nvSpPr>
          <p:cNvPr id="1656" name="Google Shape;1656;g296103fce08_1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96103fce08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I went to an emo party and went crowd </a:t>
            </a:r>
            <a:r>
              <a:rPr lang="en"/>
              <a:t>surfing for the first time! Heck yesss!</a:t>
            </a:r>
            <a:endParaRPr/>
          </a:p>
        </p:txBody>
      </p:sp>
      <p:sp>
        <p:nvSpPr>
          <p:cNvPr id="1663" name="Google Shape;1663;g296103fce08_1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96103fce08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Tabled for a hackerspace at the Coney Island Maker Faire! That’s right, repping Brooklyn, home of NYC Resistor</a:t>
            </a:r>
            <a:endParaRPr/>
          </a:p>
        </p:txBody>
      </p:sp>
      <p:sp>
        <p:nvSpPr>
          <p:cNvPr id="1670" name="Google Shape;1670;g296103fce08_1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96103fce08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Dressed up for Halloween! Yes, it’s THE spiderman!</a:t>
            </a:r>
            <a:endParaRPr/>
          </a:p>
        </p:txBody>
      </p:sp>
      <p:sp>
        <p:nvSpPr>
          <p:cNvPr id="1677" name="Google Shape;1677;g296103fce08_1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96103fce08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Invented silly games and hacky contraptions for stapling comics! Shout out to my man John- told ya!</a:t>
            </a:r>
            <a:endParaRPr/>
          </a:p>
        </p:txBody>
      </p:sp>
      <p:sp>
        <p:nvSpPr>
          <p:cNvPr id="1685" name="Google Shape;1685;g296103fce08_1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96103fce08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Brought 7 friends to a hackerspace, Hive 76, in </a:t>
            </a:r>
            <a:r>
              <a:rPr lang="en"/>
              <a:t>Philadelphia</a:t>
            </a:r>
            <a:r>
              <a:rPr lang="en"/>
              <a:t>! And I met this guy, Evan, at the MakerFaire!</a:t>
            </a:r>
            <a:endParaRPr/>
          </a:p>
        </p:txBody>
      </p:sp>
      <p:sp>
        <p:nvSpPr>
          <p:cNvPr id="1693" name="Google Shape;1693;g296103fce08_1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53428527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answer is comics! </a:t>
            </a:r>
            <a:r>
              <a:rPr lang="en"/>
              <a:t>Documentation as comics!</a:t>
            </a:r>
            <a:endParaRPr/>
          </a:p>
        </p:txBody>
      </p:sp>
      <p:sp>
        <p:nvSpPr>
          <p:cNvPr id="314" name="Google Shape;314;g29534285273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96103fce08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Modeled for Home Assistant’s, an open source home automation software, new logo and merch! Paulus and Madalina, I’m </a:t>
            </a:r>
            <a:r>
              <a:rPr lang="en"/>
              <a:t>waiting</a:t>
            </a:r>
            <a:r>
              <a:rPr lang="en"/>
              <a:t> for my influencer shirt to come in the mail!</a:t>
            </a:r>
            <a:endParaRPr/>
          </a:p>
        </p:txBody>
      </p:sp>
      <p:sp>
        <p:nvSpPr>
          <p:cNvPr id="1701" name="Google Shape;1701;g296103fce08_1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96103fce08_1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g296103fce08_1_1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96103fce08_1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g296103fce08_1_1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96103fce08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Spoiler</a:t>
            </a:r>
            <a:r>
              <a:rPr lang="en"/>
              <a:t> alert! I didn’t </a:t>
            </a:r>
            <a:r>
              <a:rPr lang="en"/>
              <a:t>finish</a:t>
            </a:r>
            <a:r>
              <a:rPr lang="en"/>
              <a:t> </a:t>
            </a:r>
            <a:r>
              <a:rPr lang="en"/>
              <a:t>everything</a:t>
            </a:r>
            <a:r>
              <a:rPr lang="en"/>
              <a:t> I wanted! And that’s fine. I talked to the project mentors about it, and I’ll continue to make the rest of the pages on my own time- it’s open source after all. The grant kickstarted these comics, but it doesn’t end it either.</a:t>
            </a:r>
            <a:endParaRPr/>
          </a:p>
        </p:txBody>
      </p:sp>
      <p:sp>
        <p:nvSpPr>
          <p:cNvPr id="1722" name="Google Shape;1722;g296103fce08_1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296103fce08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SciPy next year? </a:t>
            </a:r>
            <a:endParaRPr/>
          </a:p>
          <a:p>
            <a:pPr indent="0" lvl="0" marL="0" rtl="0" algn="l">
              <a:spcBef>
                <a:spcPts val="0"/>
              </a:spcBef>
              <a:spcAft>
                <a:spcPts val="0"/>
              </a:spcAft>
              <a:buNone/>
            </a:pPr>
            <a:r>
              <a:rPr lang="en"/>
              <a:t>DEFCON, Chaos Communciation Camp</a:t>
            </a:r>
            <a:endParaRPr/>
          </a:p>
        </p:txBody>
      </p:sp>
      <p:sp>
        <p:nvSpPr>
          <p:cNvPr id="1730" name="Google Shape;1730;g296103fce08_1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96103fce08_1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SciPy next year? </a:t>
            </a:r>
            <a:endParaRPr/>
          </a:p>
          <a:p>
            <a:pPr indent="0" lvl="0" marL="0" rtl="0" algn="l">
              <a:spcBef>
                <a:spcPts val="0"/>
              </a:spcBef>
              <a:spcAft>
                <a:spcPts val="0"/>
              </a:spcAft>
              <a:buNone/>
            </a:pPr>
            <a:r>
              <a:rPr lang="en"/>
              <a:t>DEFCON, Chaos Communciation Camp</a:t>
            </a:r>
            <a:endParaRPr/>
          </a:p>
        </p:txBody>
      </p:sp>
      <p:sp>
        <p:nvSpPr>
          <p:cNvPr id="1738" name="Google Shape;1738;g296103fce08_1_1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96103fce08_1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SciPy next year? </a:t>
            </a:r>
            <a:endParaRPr/>
          </a:p>
          <a:p>
            <a:pPr indent="0" lvl="0" marL="0" rtl="0" algn="l">
              <a:spcBef>
                <a:spcPts val="0"/>
              </a:spcBef>
              <a:spcAft>
                <a:spcPts val="0"/>
              </a:spcAft>
              <a:buNone/>
            </a:pPr>
            <a:r>
              <a:rPr lang="en"/>
              <a:t>DEFCON, Chaos Communciation Camp</a:t>
            </a:r>
            <a:endParaRPr/>
          </a:p>
        </p:txBody>
      </p:sp>
      <p:sp>
        <p:nvSpPr>
          <p:cNvPr id="1749" name="Google Shape;1749;g296103fce08_1_1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96103fce08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away from art as a full-time job</a:t>
            </a:r>
            <a:endParaRPr/>
          </a:p>
        </p:txBody>
      </p:sp>
      <p:sp>
        <p:nvSpPr>
          <p:cNvPr id="1758" name="Google Shape;1758;g296103fce08_1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96103fce08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296103fce08_1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96103fce08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proud, I’m happy, and I’m ready to walk away and let others take over.</a:t>
            </a:r>
            <a:endParaRPr/>
          </a:p>
        </p:txBody>
      </p:sp>
      <p:sp>
        <p:nvSpPr>
          <p:cNvPr id="1772" name="Google Shape;1772;g296103fce08_1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53428527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wait- you may be asking yourself</a:t>
            </a:r>
            <a:endParaRPr/>
          </a:p>
        </p:txBody>
      </p:sp>
      <p:sp>
        <p:nvSpPr>
          <p:cNvPr id="328" name="Google Shape;328;g29534285273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96103fce08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well, I’ve been doing some deep soul searching recently. And the </a:t>
            </a:r>
            <a:r>
              <a:rPr lang="en"/>
              <a:t>answer</a:t>
            </a:r>
            <a:r>
              <a:rPr lang="en"/>
              <a:t> to “What’s next?” is…</a:t>
            </a:r>
            <a:endParaRPr/>
          </a:p>
        </p:txBody>
      </p:sp>
      <p:sp>
        <p:nvSpPr>
          <p:cNvPr id="1779" name="Google Shape;1779;g296103fce08_1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96103fce08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job! I did tell you that this would be the </a:t>
            </a:r>
            <a:r>
              <a:rPr lang="en"/>
              <a:t>strangest job interview of your life.</a:t>
            </a:r>
            <a:endParaRPr/>
          </a:p>
        </p:txBody>
      </p:sp>
      <p:sp>
        <p:nvSpPr>
          <p:cNvPr id="1786" name="Google Shape;1786;g296103fce08_1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96103fce08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g296103fce08_1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953428527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that’s it! That’s the end of the talk. Thank you everyone for coming! In-person attendees, hope you enjoy your merch! If you or a friend want more comics, just look for me in the conference halls, the one with the green hair, can’t miss it. For those watching online, you can get the PDF at marsbarlee.com!</a:t>
            </a:r>
            <a:endParaRPr/>
          </a:p>
        </p:txBody>
      </p:sp>
      <p:sp>
        <p:nvSpPr>
          <p:cNvPr id="1813" name="Google Shape;1813;g29534285273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96103fce08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 to </a:t>
            </a:r>
            <a:r>
              <a:rPr lang="en"/>
              <a:t>subscribe to the MCU! The Mars Comics Universe! I’m on Twitter, Mastodon, Instagram and LinkedIn! Thank you and Goodnight!</a:t>
            </a:r>
            <a:endParaRPr>
              <a:solidFill>
                <a:schemeClr val="dk1"/>
              </a:solidFill>
              <a:latin typeface="Impact"/>
              <a:ea typeface="Impact"/>
              <a:cs typeface="Impact"/>
              <a:sym typeface="Impact"/>
            </a:endParaRPr>
          </a:p>
        </p:txBody>
      </p:sp>
      <p:sp>
        <p:nvSpPr>
          <p:cNvPr id="1826" name="Google Shape;1826;g296103fce08_1_8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5342852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GET A COMIC</a:t>
            </a:r>
            <a:endParaRPr/>
          </a:p>
        </p:txBody>
      </p:sp>
      <p:sp>
        <p:nvSpPr>
          <p:cNvPr id="148" name="Google Shape;148;g2953428527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53428527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Why? How?</a:t>
            </a:r>
            <a:endParaRPr/>
          </a:p>
        </p:txBody>
      </p:sp>
      <p:sp>
        <p:nvSpPr>
          <p:cNvPr id="342" name="Google Shape;342;g29534285273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53428527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Reasonable question. Comics? Huh? So let do an overview of this talk.</a:t>
            </a:r>
            <a:endParaRPr/>
          </a:p>
        </p:txBody>
      </p:sp>
      <p:sp>
        <p:nvSpPr>
          <p:cNvPr id="357" name="Google Shape;357;g29534285273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53428527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cover the Origins, the Inspiration.</a:t>
            </a:r>
            <a:endParaRPr/>
          </a:p>
        </p:txBody>
      </p:sp>
      <p:sp>
        <p:nvSpPr>
          <p:cNvPr id="366" name="Google Shape;366;g29534285273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53428527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a:t>
            </a:r>
            <a:r>
              <a:rPr lang="en"/>
              <a:t>, taking Feedback, Narrowing it down</a:t>
            </a:r>
            <a:endParaRPr/>
          </a:p>
        </p:txBody>
      </p:sp>
      <p:sp>
        <p:nvSpPr>
          <p:cNvPr id="373" name="Google Shape;373;g29534285273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53428527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Peek into the artist studio</a:t>
            </a:r>
            <a:endParaRPr/>
          </a:p>
        </p:txBody>
      </p:sp>
      <p:sp>
        <p:nvSpPr>
          <p:cNvPr id="380" name="Google Shape;380;g29534285273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53428527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a:t>
            </a:r>
            <a:r>
              <a:rPr lang="en"/>
              <a:t>ntegrating artistic processes</a:t>
            </a:r>
            <a:endParaRPr/>
          </a:p>
          <a:p>
            <a:pPr indent="0" lvl="0" marL="0" rtl="0" algn="l">
              <a:spcBef>
                <a:spcPts val="0"/>
              </a:spcBef>
              <a:spcAft>
                <a:spcPts val="0"/>
              </a:spcAft>
              <a:buClr>
                <a:schemeClr val="dk1"/>
              </a:buClr>
              <a:buSzPts val="1100"/>
              <a:buFont typeface="Arial"/>
              <a:buNone/>
            </a:pPr>
            <a:r>
              <a:rPr lang="en"/>
              <a:t>into open source principles + platforms: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7" name="Google Shape;387;g29534285273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53428527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 unusual and interesting final section. We’ll came back to that.</a:t>
            </a:r>
            <a:endParaRPr/>
          </a:p>
        </p:txBody>
      </p:sp>
      <p:sp>
        <p:nvSpPr>
          <p:cNvPr id="394" name="Google Shape;394;g29534285273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53f73ff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comics tell a story</a:t>
            </a:r>
            <a:endParaRPr/>
          </a:p>
        </p:txBody>
      </p:sp>
      <p:sp>
        <p:nvSpPr>
          <p:cNvPr id="401" name="Google Shape;401;g2953f73ff8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53f73ff8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953f73ff8f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53f73ff8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953f73ff8f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53428527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 GET A COMIC</a:t>
            </a:r>
            <a:endParaRPr>
              <a:solidFill>
                <a:schemeClr val="dk1"/>
              </a:solidFill>
            </a:endParaRPr>
          </a:p>
          <a:p>
            <a:pPr indent="0" lvl="0" marL="0" rtl="0" algn="l">
              <a:spcBef>
                <a:spcPts val="0"/>
              </a:spcBef>
              <a:spcAft>
                <a:spcPts val="0"/>
              </a:spcAft>
              <a:buNone/>
            </a:pPr>
            <a:r>
              <a:t/>
            </a:r>
            <a:endParaRPr/>
          </a:p>
        </p:txBody>
      </p:sp>
      <p:sp>
        <p:nvSpPr>
          <p:cNvPr id="155" name="Google Shape;155;g2953428527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53f73ff8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953f73ff8f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53f73ff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at the </a:t>
            </a:r>
            <a:r>
              <a:rPr lang="en"/>
              <a:t>University</a:t>
            </a:r>
            <a:r>
              <a:rPr lang="en"/>
              <a:t> of Monty library</a:t>
            </a:r>
            <a:endParaRPr/>
          </a:p>
        </p:txBody>
      </p:sp>
      <p:sp>
        <p:nvSpPr>
          <p:cNvPr id="437" name="Google Shape;437;g2953f73ff8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53f73ff8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students finished a lab and need to look at cell images with NumPy.</a:t>
            </a:r>
            <a:endParaRPr/>
          </a:p>
        </p:txBody>
      </p:sp>
      <p:sp>
        <p:nvSpPr>
          <p:cNvPr id="443" name="Google Shape;443;g2953f73ff8f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53f73ff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them doesn’t know how to use NumPy, another one does. So they help each other.</a:t>
            </a:r>
            <a:endParaRPr/>
          </a:p>
        </p:txBody>
      </p:sp>
      <p:sp>
        <p:nvSpPr>
          <p:cNvPr id="449" name="Google Shape;449;g2953f73ff8f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53f73ff8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comics move between story and technical information. Here’s a big one how “Why use NumPy in </a:t>
            </a:r>
            <a:r>
              <a:rPr lang="en"/>
              <a:t>microbiology”? Why arrays instead of images? You can read this fully on page 2.</a:t>
            </a:r>
            <a:endParaRPr/>
          </a:p>
        </p:txBody>
      </p:sp>
      <p:sp>
        <p:nvSpPr>
          <p:cNvPr id="455" name="Google Shape;455;g2953f73ff8f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53f73ff8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follow step-by-step with the students as they use NumPy.</a:t>
            </a:r>
            <a:endParaRPr/>
          </a:p>
        </p:txBody>
      </p:sp>
      <p:sp>
        <p:nvSpPr>
          <p:cNvPr id="461" name="Google Shape;461;g2953f73ff8f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53f73ff8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you know how you start doing </a:t>
            </a:r>
            <a:r>
              <a:rPr lang="en"/>
              <a:t>something</a:t>
            </a:r>
            <a:r>
              <a:rPr lang="en"/>
              <a:t> because it looks easy, and then becomes increasingly difficult? And you can’t step away from it because, “no, I got it this time?”. That’s what this entire page 3 is about. It’s about feeling that way with NumPy</a:t>
            </a:r>
            <a:endParaRPr/>
          </a:p>
        </p:txBody>
      </p:sp>
      <p:sp>
        <p:nvSpPr>
          <p:cNvPr id="467" name="Google Shape;467;g2953f73ff8f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53f73ff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student bursts in. Wait, what, what?</a:t>
            </a:r>
            <a:endParaRPr/>
          </a:p>
        </p:txBody>
      </p:sp>
      <p:sp>
        <p:nvSpPr>
          <p:cNvPr id="473" name="Google Shape;473;g2953f73ff8f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53f73ff8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NumPy like that? This is a huge usability problem! I can’t easily see the npz, the filename!</a:t>
            </a:r>
            <a:endParaRPr/>
          </a:p>
        </p:txBody>
      </p:sp>
      <p:sp>
        <p:nvSpPr>
          <p:cNvPr id="480" name="Google Shape;480;g2953f73ff8f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953f73ff8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we have the back and forth “Well you just need to do this in this </a:t>
            </a:r>
            <a:r>
              <a:rPr lang="en"/>
              <a:t>specific</a:t>
            </a:r>
            <a:r>
              <a:rPr lang="en"/>
              <a:t> way and everything (except one thing) will be fine.” </a:t>
            </a:r>
            <a:endParaRPr/>
          </a:p>
        </p:txBody>
      </p:sp>
      <p:sp>
        <p:nvSpPr>
          <p:cNvPr id="486" name="Google Shape;486;g2953f73ff8f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5342852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GETS A COMIC!</a:t>
            </a:r>
            <a:endParaRPr/>
          </a:p>
        </p:txBody>
      </p:sp>
      <p:sp>
        <p:nvSpPr>
          <p:cNvPr id="163" name="Google Shape;163;g2953428527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53f73ff8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student has a different </a:t>
            </a:r>
            <a:r>
              <a:rPr lang="en"/>
              <a:t>approach</a:t>
            </a:r>
            <a:r>
              <a:rPr lang="en"/>
              <a:t>. One is accepting of NumPy as is. The other is critical- NumPy can be better. And the last one agrees- NumPy can be better and we can make it better!</a:t>
            </a:r>
            <a:endParaRPr/>
          </a:p>
        </p:txBody>
      </p:sp>
      <p:sp>
        <p:nvSpPr>
          <p:cNvPr id="492" name="Google Shape;492;g2953f73ff8f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953f73ff8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brief introduction into the wide beautiful world of open </a:t>
            </a:r>
            <a:r>
              <a:rPr lang="en"/>
              <a:t>source and open science. To strive for the ideals and values, to “build the tools that make scientific research more collaborative and transparent”!</a:t>
            </a:r>
            <a:endParaRPr/>
          </a:p>
        </p:txBody>
      </p:sp>
      <p:sp>
        <p:nvSpPr>
          <p:cNvPr id="498" name="Google Shape;498;g2953f73ff8f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953f73ff8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also, what, what are we supposed to do? How do we act on those ideals and make NumPy better?</a:t>
            </a:r>
            <a:endParaRPr/>
          </a:p>
        </p:txBody>
      </p:sp>
      <p:sp>
        <p:nvSpPr>
          <p:cNvPr id="505" name="Google Shape;505;g2953f73ff8f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53f73ff8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steps?</a:t>
            </a:r>
            <a:endParaRPr/>
          </a:p>
        </p:txBody>
      </p:sp>
      <p:sp>
        <p:nvSpPr>
          <p:cNvPr id="511" name="Google Shape;511;g2953f73ff8f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953f73ff8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Hmm, this student believes in the value of open source, but hasn’t </a:t>
            </a:r>
            <a:r>
              <a:rPr lang="en"/>
              <a:t>contributed</a:t>
            </a:r>
            <a:r>
              <a:rPr lang="en"/>
              <a:t> anything before, not even submitted an issue yet.</a:t>
            </a:r>
            <a:endParaRPr/>
          </a:p>
        </p:txBody>
      </p:sp>
      <p:sp>
        <p:nvSpPr>
          <p:cNvPr id="517" name="Google Shape;517;g2953f73ff8f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953f73ff8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Gasp! Well don’t worry. One of them has a Github account, so the three of them will make an issue about the usability problem in NumPy.</a:t>
            </a:r>
            <a:endParaRPr/>
          </a:p>
        </p:txBody>
      </p:sp>
      <p:sp>
        <p:nvSpPr>
          <p:cNvPr id="523" name="Google Shape;523;g2953f73ff8f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953f73ff8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have 5 more pages going step by step. Of </a:t>
            </a:r>
            <a:r>
              <a:rPr lang="en"/>
              <a:t>looking</a:t>
            </a:r>
            <a:r>
              <a:rPr lang="en"/>
              <a:t> at NumPy.org, </a:t>
            </a:r>
            <a:r>
              <a:rPr lang="en"/>
              <a:t>looking</a:t>
            </a:r>
            <a:r>
              <a:rPr lang="en"/>
              <a:t> at Github</a:t>
            </a:r>
            <a:endParaRPr/>
          </a:p>
        </p:txBody>
      </p:sp>
      <p:sp>
        <p:nvSpPr>
          <p:cNvPr id="529" name="Google Shape;529;g2953f73ff8f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53f73ff8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more pages, of the nerve-wracking anxiety of writing your first issue!</a:t>
            </a:r>
            <a:endParaRPr/>
          </a:p>
        </p:txBody>
      </p:sp>
      <p:sp>
        <p:nvSpPr>
          <p:cNvPr id="536" name="Google Shape;536;g2953f73ff8f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53f73ff8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more pages, </a:t>
            </a:r>
            <a:r>
              <a:rPr lang="en"/>
              <a:t>explaining</a:t>
            </a:r>
            <a:r>
              <a:rPr lang="en"/>
              <a:t> the contributor workflow!</a:t>
            </a:r>
            <a:endParaRPr/>
          </a:p>
        </p:txBody>
      </p:sp>
      <p:sp>
        <p:nvSpPr>
          <p:cNvPr id="543" name="Google Shape;543;g2953f73ff8f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53f73ff8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Hate to say it, but I’ll say it: Read the docs. Read the comics. It’ll tell you everything you need to know.</a:t>
            </a:r>
            <a:endParaRPr/>
          </a:p>
        </p:txBody>
      </p:sp>
      <p:sp>
        <p:nvSpPr>
          <p:cNvPr id="549" name="Google Shape;549;g2953f73ff8f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4256cd9a8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GETS A COMIC BECAUSE I PROMISED EVERYONE I WOULD!</a:t>
            </a:r>
            <a:endParaRPr/>
          </a:p>
        </p:txBody>
      </p:sp>
      <p:sp>
        <p:nvSpPr>
          <p:cNvPr id="178" name="Google Shape;178;g294256cd9a8_0_2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53f73ff8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was an overview of the comics. Now let’s get into the origins. How did this all 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hosts David</a:t>
            </a:r>
            <a:endParaRPr/>
          </a:p>
          <a:p>
            <a:pPr indent="0" lvl="0" marL="0" rtl="0" algn="l">
              <a:spcBef>
                <a:spcPts val="0"/>
              </a:spcBef>
              <a:spcAft>
                <a:spcPts val="0"/>
              </a:spcAft>
              <a:buNone/>
            </a:pPr>
            <a:r>
              <a:rPr lang="en"/>
              <a:t>https://www.youtube.com/watch?v=BEuKtwsdmvU</a:t>
            </a:r>
            <a:endParaRPr/>
          </a:p>
        </p:txBody>
      </p:sp>
      <p:sp>
        <p:nvSpPr>
          <p:cNvPr id="557" name="Google Shape;557;g2953f73ff8f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953f73ff8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Lightning talks, David and </a:t>
            </a:r>
            <a:endParaRPr/>
          </a:p>
          <a:p>
            <a:pPr indent="0" lvl="0" marL="0" rtl="0" algn="l">
              <a:spcBef>
                <a:spcPts val="0"/>
              </a:spcBef>
              <a:spcAft>
                <a:spcPts val="0"/>
              </a:spcAft>
              <a:buNone/>
            </a:pPr>
            <a:r>
              <a:rPr lang="en"/>
              <a:t>https://www.youtube.com/watch?v=BEuKtwsdmvU</a:t>
            </a:r>
            <a:endParaRPr/>
          </a:p>
        </p:txBody>
      </p:sp>
      <p:sp>
        <p:nvSpPr>
          <p:cNvPr id="566" name="Google Shape;566;g2953f73ff8f_0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53f73ff8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575" name="Google Shape;575;g2953f73ff8f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53f73ff8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584" name="Google Shape;584;g2953f73ff8f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53f73ff8f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notes</a:t>
            </a:r>
            <a:endParaRPr/>
          </a:p>
          <a:p>
            <a:pPr indent="0" lvl="0" marL="0" rtl="0" algn="l">
              <a:spcBef>
                <a:spcPts val="0"/>
              </a:spcBef>
              <a:spcAft>
                <a:spcPts val="0"/>
              </a:spcAft>
              <a:buNone/>
            </a:pPr>
            <a:r>
              <a:rPr lang="en"/>
              <a:t>https://www.youtube.com/watch?v=BEuKtwsdmvU</a:t>
            </a:r>
            <a:endParaRPr/>
          </a:p>
        </p:txBody>
      </p:sp>
      <p:sp>
        <p:nvSpPr>
          <p:cNvPr id="593" name="Google Shape;593;g2953f73ff8f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53f73ff8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602" name="Google Shape;602;g2953f73ff8f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953f73ff8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953f73ff8f_0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53f73ff8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953f73ff8f_0_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53f73ff8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953f73ff8f_0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53f73ff8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tell people that these pathways are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https://github.com/numpy/archive/blob/main/docs_team_meetings/docs-2022-09-12.md</a:t>
            </a:r>
            <a:endParaRPr/>
          </a:p>
        </p:txBody>
      </p:sp>
      <p:sp>
        <p:nvSpPr>
          <p:cNvPr id="640" name="Google Shape;640;g2953f73ff8f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53f73f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you’re </a:t>
            </a:r>
            <a:r>
              <a:rPr lang="en"/>
              <a:t>watching</a:t>
            </a:r>
            <a:r>
              <a:rPr lang="en"/>
              <a:t> remotely after the fact and do not have a comic in hand- don’t worry! There’s a digital version too! Here’s the QR code, and a URL for you quick finger masochists.</a:t>
            </a:r>
            <a:endParaRPr/>
          </a:p>
        </p:txBody>
      </p:sp>
      <p:sp>
        <p:nvSpPr>
          <p:cNvPr id="184" name="Google Shape;184;g2953f73ff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53f73ff8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https://github.com/numpy/archive/blob/main/docs_team_meetings/docs-2022-09-12.md</a:t>
            </a:r>
            <a:endParaRPr/>
          </a:p>
        </p:txBody>
      </p:sp>
      <p:sp>
        <p:nvSpPr>
          <p:cNvPr id="649" name="Google Shape;649;g2953f73ff8f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953f73ff8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https://github.com/numpy/numpy.org/pull/600#issuecomment-1258157615</a:t>
            </a:r>
            <a:endParaRPr/>
          </a:p>
        </p:txBody>
      </p:sp>
      <p:sp>
        <p:nvSpPr>
          <p:cNvPr id="660" name="Google Shape;660;g2953f73ff8f_0_6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953f73ff8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669" name="Google Shape;669;g2953f73ff8f_0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53f73ff8f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https://discourse.opensourcedesign.net/t/open-source-comics-resources-collaboration-and-funding-for-making-comics-for-open-source-projects/3130/3</a:t>
            </a:r>
            <a:endParaRPr/>
          </a:p>
        </p:txBody>
      </p:sp>
      <p:sp>
        <p:nvSpPr>
          <p:cNvPr id="678" name="Google Shape;678;g2953f73ff8f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953f73ff8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687" name="Google Shape;687;g2953f73ff8f_0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953f73ff8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698" name="Google Shape;698;g2953f73ff8f_0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953f73ff8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05" name="Google Shape;705;g2953f73ff8f_0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53f73ff8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13" name="Google Shape;713;g2953f73ff8f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953f73ff8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21" name="Google Shape;721;g2953f73ff8f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953f73ff8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30" name="Google Shape;730;g2953f73ff8f_0_6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53f73ff8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you go to the digital version, you’ll be able to download a PDF!</a:t>
            </a:r>
            <a:endParaRPr/>
          </a:p>
        </p:txBody>
      </p:sp>
      <p:sp>
        <p:nvSpPr>
          <p:cNvPr id="192" name="Google Shape;192;g2953f73ff8f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953f73ff8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39" name="Google Shape;739;g2953f73ff8f_0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953f73ff8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48" name="Google Shape;748;g2953f73ff8f_0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53f73ff8f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https://www.youtube.com/watch?v=BEuKtwsdmvU</a:t>
            </a:r>
            <a:endParaRPr/>
          </a:p>
        </p:txBody>
      </p:sp>
      <p:sp>
        <p:nvSpPr>
          <p:cNvPr id="760" name="Google Shape;760;g2953f73ff8f_0_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953f73ff8f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Written myself into a corner</a:t>
            </a:r>
            <a:endParaRPr/>
          </a:p>
        </p:txBody>
      </p:sp>
      <p:sp>
        <p:nvSpPr>
          <p:cNvPr id="771" name="Google Shape;771;g2953f73ff8f_0_6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953f73ff8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953f73ff8f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953f73ff8f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2953f73ff8f_0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953f73ff8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953f73ff8f_0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953f73ff8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2953f73ff8f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953f73ff8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2953f73ff8f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953f73ff8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2953f73ff8f_0_7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53f73ff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a PDF, you could print more copies!</a:t>
            </a:r>
            <a:endParaRPr/>
          </a:p>
        </p:txBody>
      </p:sp>
      <p:sp>
        <p:nvSpPr>
          <p:cNvPr id="202" name="Google Shape;202;g2953f73ff8f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953f73ff8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953f73ff8f_0_7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953f73ff8f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953f73ff8f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96103fce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96103fce0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96103fce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96103fce08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96103fce0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96103fce08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96103fce0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296103fce08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96103fce0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Inessa and Noa</a:t>
            </a:r>
            <a:endParaRPr/>
          </a:p>
        </p:txBody>
      </p:sp>
      <p:sp>
        <p:nvSpPr>
          <p:cNvPr id="896" name="Google Shape;896;g296103fce08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96103fce0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Inessa and Noa</a:t>
            </a:r>
            <a:endParaRPr/>
          </a:p>
        </p:txBody>
      </p:sp>
      <p:sp>
        <p:nvSpPr>
          <p:cNvPr id="904" name="Google Shape;904;g296103fce08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96103fce0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Inessa and Noa</a:t>
            </a:r>
            <a:endParaRPr/>
          </a:p>
        </p:txBody>
      </p:sp>
      <p:sp>
        <p:nvSpPr>
          <p:cNvPr id="912" name="Google Shape;912;g296103fce08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96103fce0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296103fce08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53f73ff8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more copies, a very reasonable number of copies, with the office printer you certainly have permission to use</a:t>
            </a:r>
            <a:endParaRPr/>
          </a:p>
        </p:txBody>
      </p:sp>
      <p:sp>
        <p:nvSpPr>
          <p:cNvPr id="214" name="Google Shape;214;g2953f73ff8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96103fce0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296103fce08_1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96103fce0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296103fce08_1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96103fce08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296103fce08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96103fce08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let’s rewind the tapse. If you see between these two keyframes, is a frame, is a in-between frame. </a:t>
            </a:r>
            <a:endParaRPr/>
          </a:p>
        </p:txBody>
      </p:sp>
      <p:sp>
        <p:nvSpPr>
          <p:cNvPr id="968" name="Google Shape;968;g296103fce08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96103fce08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this in between frame, we somehow take all these inspirations</a:t>
            </a:r>
            <a:endParaRPr/>
          </a:p>
        </p:txBody>
      </p:sp>
      <p:sp>
        <p:nvSpPr>
          <p:cNvPr id="975" name="Google Shape;975;g296103fce08_1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96103fce08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turn them into a single comic you’re now holding in your hands.</a:t>
            </a:r>
            <a:endParaRPr/>
          </a:p>
        </p:txBody>
      </p:sp>
      <p:sp>
        <p:nvSpPr>
          <p:cNvPr id="987" name="Google Shape;987;g296103fce08_1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96103fce08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questions is… how? How did we turn this alchemy-like, into wisdom?</a:t>
            </a:r>
            <a:endParaRPr/>
          </a:p>
        </p:txBody>
      </p:sp>
      <p:sp>
        <p:nvSpPr>
          <p:cNvPr id="993" name="Google Shape;993;g296103fce08_1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953f73ff8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2953f73ff8f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96103fce08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us Lees, we know a thing or two about making comics.</a:t>
            </a:r>
            <a:endParaRPr/>
          </a:p>
        </p:txBody>
      </p:sp>
      <p:sp>
        <p:nvSpPr>
          <p:cNvPr id="1008" name="Google Shape;1008;g296103fce08_1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96103fce08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296103fce08_1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6" name="Google Shape;66;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7" name="Google Shape;67;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0" name="Google Shape;70;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71" name="Google Shape;71;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2" name="Google Shape;72;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3" name="Google Shape;73;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6" name="Google Shape;76;p16"/>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77" name="Google Shape;77;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8" name="Google Shape;78;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9" name="Google Shape;79;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2" name="Google Shape;82;p17"/>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83" name="Google Shape;83;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4" name="Google Shape;84;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5" name="Google Shape;85;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 name="Shape 86"/>
        <p:cNvGrpSpPr/>
        <p:nvPr/>
      </p:nvGrpSpPr>
      <p:grpSpPr>
        <a:xfrm>
          <a:off x="0" y="0"/>
          <a:ext cx="0" cy="0"/>
          <a:chOff x="0" y="0"/>
          <a:chExt cx="0" cy="0"/>
        </a:xfrm>
      </p:grpSpPr>
      <p:sp>
        <p:nvSpPr>
          <p:cNvPr id="87" name="Google Shape;87;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8" name="Google Shape;88;p18"/>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9" name="Google Shape;89;p18"/>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90" name="Google Shape;90;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1" name="Google Shape;91;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2" name="Google Shape;92;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5" name="Google Shape;95;p19"/>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6" name="Google Shape;96;p19"/>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7" name="Google Shape;97;p19"/>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8" name="Google Shape;98;p19"/>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9" name="Google Shape;99;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0" name="Google Shape;100;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1" name="Google Shape;101;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4" name="Google Shape;104;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6" name="Google Shape;106;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9" name="Google Shape;109;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10" name="Google Shape;110;p21"/>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1" name="Google Shape;111;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3" name="Google Shape;113;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6" name="Google Shape;116;p22"/>
          <p:cNvSpPr/>
          <p:nvPr>
            <p:ph idx="2" type="pic"/>
          </p:nvPr>
        </p:nvSpPr>
        <p:spPr>
          <a:xfrm>
            <a:off x="896144" y="306388"/>
            <a:ext cx="2743200" cy="2057400"/>
          </a:xfrm>
          <a:prstGeom prst="rect">
            <a:avLst/>
          </a:prstGeom>
          <a:noFill/>
          <a:ln>
            <a:noFill/>
          </a:ln>
        </p:spPr>
      </p:sp>
      <p:sp>
        <p:nvSpPr>
          <p:cNvPr id="117" name="Google Shape;117;p22"/>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8" name="Google Shape;118;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9" name="Google Shape;119;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0" name="Google Shape;120;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3" name="Google Shape;123;p23"/>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4" name="Google Shape;124;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5" name="Google Shape;125;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6" name="Google Shape;126;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9" name="Google Shape;129;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30" name="Google Shape;130;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1" name="Google Shape;131;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2" name="Google Shape;132;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60" name="Google Shape;60;p1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61" name="Google Shape;61;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2" name="Google Shape;62;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3" name="Google Shape;63;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83.png"/><Relationship Id="rId5" Type="http://schemas.openxmlformats.org/officeDocument/2006/relationships/image" Target="../media/image8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8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9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9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89.png"/><Relationship Id="rId5" Type="http://schemas.openxmlformats.org/officeDocument/2006/relationships/image" Target="../media/image27.png"/><Relationship Id="rId6" Type="http://schemas.openxmlformats.org/officeDocument/2006/relationships/image" Target="../media/image96.png"/><Relationship Id="rId7" Type="http://schemas.openxmlformats.org/officeDocument/2006/relationships/image" Target="../media/image92.png"/><Relationship Id="rId8"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4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4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91.png"/><Relationship Id="rId5"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75.png"/><Relationship Id="rId5" Type="http://schemas.openxmlformats.org/officeDocument/2006/relationships/image" Target="../media/image91.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10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118.png"/><Relationship Id="rId5" Type="http://schemas.openxmlformats.org/officeDocument/2006/relationships/image" Target="../media/image91.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1.png"/><Relationship Id="rId4" Type="http://schemas.openxmlformats.org/officeDocument/2006/relationships/image" Target="../media/image111.png"/><Relationship Id="rId5" Type="http://schemas.openxmlformats.org/officeDocument/2006/relationships/image" Target="../media/image101.png"/><Relationship Id="rId6" Type="http://schemas.openxmlformats.org/officeDocument/2006/relationships/image" Target="../media/image10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104.png"/><Relationship Id="rId5" Type="http://schemas.openxmlformats.org/officeDocument/2006/relationships/image" Target="../media/image91.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1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1.png"/><Relationship Id="rId4" Type="http://schemas.openxmlformats.org/officeDocument/2006/relationships/image" Target="../media/image112.png"/><Relationship Id="rId5" Type="http://schemas.openxmlformats.org/officeDocument/2006/relationships/image" Target="../media/image10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1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98.png"/><Relationship Id="rId5" Type="http://schemas.openxmlformats.org/officeDocument/2006/relationships/image" Target="../media/image10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1.png"/><Relationship Id="rId4" Type="http://schemas.openxmlformats.org/officeDocument/2006/relationships/image" Target="../media/image106.png"/><Relationship Id="rId5" Type="http://schemas.openxmlformats.org/officeDocument/2006/relationships/image" Target="../media/image121.png"/><Relationship Id="rId6" Type="http://schemas.openxmlformats.org/officeDocument/2006/relationships/image" Target="../media/image11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117.png"/><Relationship Id="rId5" Type="http://schemas.openxmlformats.org/officeDocument/2006/relationships/image" Target="../media/image120.png"/><Relationship Id="rId6"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1.png"/><Relationship Id="rId5"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1.png"/><Relationship Id="rId4" Type="http://schemas.openxmlformats.org/officeDocument/2006/relationships/image" Target="../media/image127.png"/><Relationship Id="rId5" Type="http://schemas.openxmlformats.org/officeDocument/2006/relationships/image" Target="../media/image115.png"/><Relationship Id="rId6" Type="http://schemas.openxmlformats.org/officeDocument/2006/relationships/image" Target="../media/image10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1.png"/><Relationship Id="rId4" Type="http://schemas.openxmlformats.org/officeDocument/2006/relationships/image" Target="../media/image127.png"/><Relationship Id="rId5" Type="http://schemas.openxmlformats.org/officeDocument/2006/relationships/image" Target="../media/image115.png"/><Relationship Id="rId6" Type="http://schemas.openxmlformats.org/officeDocument/2006/relationships/image" Target="../media/image11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png"/><Relationship Id="rId4" Type="http://schemas.openxmlformats.org/officeDocument/2006/relationships/image" Target="../media/image106.png"/><Relationship Id="rId10" Type="http://schemas.openxmlformats.org/officeDocument/2006/relationships/image" Target="../media/image107.png"/><Relationship Id="rId9" Type="http://schemas.openxmlformats.org/officeDocument/2006/relationships/image" Target="../media/image119.png"/><Relationship Id="rId5" Type="http://schemas.openxmlformats.org/officeDocument/2006/relationships/image" Target="../media/image121.png"/><Relationship Id="rId6" Type="http://schemas.openxmlformats.org/officeDocument/2006/relationships/image" Target="../media/image127.png"/><Relationship Id="rId7" Type="http://schemas.openxmlformats.org/officeDocument/2006/relationships/image" Target="../media/image115.png"/><Relationship Id="rId8" Type="http://schemas.openxmlformats.org/officeDocument/2006/relationships/image" Target="../media/image4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1.png"/><Relationship Id="rId4" Type="http://schemas.openxmlformats.org/officeDocument/2006/relationships/image" Target="../media/image13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1.png"/><Relationship Id="rId4" Type="http://schemas.openxmlformats.org/officeDocument/2006/relationships/image" Target="../media/image125.png"/><Relationship Id="rId5" Type="http://schemas.openxmlformats.org/officeDocument/2006/relationships/image" Target="../media/image1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1.png"/><Relationship Id="rId4" Type="http://schemas.openxmlformats.org/officeDocument/2006/relationships/image" Target="../media/image13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1.png"/><Relationship Id="rId4" Type="http://schemas.openxmlformats.org/officeDocument/2006/relationships/image" Target="../media/image13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png"/><Relationship Id="rId4"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31.png"/><Relationship Id="rId5" Type="http://schemas.openxmlformats.org/officeDocument/2006/relationships/image" Target="../media/image34.png"/><Relationship Id="rId6"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image" Target="../media/image1.png"/><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image" Target="../media/image1.png"/><Relationship Id="rId4" Type="http://schemas.openxmlformats.org/officeDocument/2006/relationships/image" Target="../media/image128.png"/><Relationship Id="rId5" Type="http://schemas.openxmlformats.org/officeDocument/2006/relationships/image" Target="../media/image12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image" Target="../media/image1.png"/><Relationship Id="rId4" Type="http://schemas.openxmlformats.org/officeDocument/2006/relationships/image" Target="../media/image12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1.png"/><Relationship Id="rId4" Type="http://schemas.openxmlformats.org/officeDocument/2006/relationships/image" Target="../media/image13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1.png"/><Relationship Id="rId4" Type="http://schemas.openxmlformats.org/officeDocument/2006/relationships/image" Target="../media/image13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1.png"/><Relationship Id="rId4" Type="http://schemas.openxmlformats.org/officeDocument/2006/relationships/image" Target="../media/image134.png"/><Relationship Id="rId5" Type="http://schemas.openxmlformats.org/officeDocument/2006/relationships/image" Target="../media/image7.png"/><Relationship Id="rId6" Type="http://schemas.openxmlformats.org/officeDocument/2006/relationships/image" Target="../media/image36.png"/><Relationship Id="rId7"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31.png"/><Relationship Id="rId5" Type="http://schemas.openxmlformats.org/officeDocument/2006/relationships/image" Target="../media/image124.png"/><Relationship Id="rId6"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1.png"/><Relationship Id="rId4" Type="http://schemas.openxmlformats.org/officeDocument/2006/relationships/image" Target="../media/image13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1.png"/><Relationship Id="rId4" Type="http://schemas.openxmlformats.org/officeDocument/2006/relationships/image" Target="../media/image138.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1.png"/><Relationship Id="rId4" Type="http://schemas.openxmlformats.org/officeDocument/2006/relationships/image" Target="../media/image138.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1.png"/><Relationship Id="rId4" Type="http://schemas.openxmlformats.org/officeDocument/2006/relationships/image" Target="../media/image14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1.png"/><Relationship Id="rId4" Type="http://schemas.openxmlformats.org/officeDocument/2006/relationships/image" Target="../media/image152.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1.png"/><Relationship Id="rId4" Type="http://schemas.openxmlformats.org/officeDocument/2006/relationships/image" Target="../media/image155.jpg"/><Relationship Id="rId5" Type="http://schemas.openxmlformats.org/officeDocument/2006/relationships/image" Target="../media/image13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png"/><Relationship Id="rId4" Type="http://schemas.openxmlformats.org/officeDocument/2006/relationships/image" Target="../media/image154.jpg"/><Relationship Id="rId5" Type="http://schemas.openxmlformats.org/officeDocument/2006/relationships/image" Target="../media/image150.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image" Target="../media/image1.png"/><Relationship Id="rId4" Type="http://schemas.openxmlformats.org/officeDocument/2006/relationships/image" Target="../media/image153.jpg"/><Relationship Id="rId5" Type="http://schemas.openxmlformats.org/officeDocument/2006/relationships/image" Target="../media/image15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image" Target="../media/image1.png"/><Relationship Id="rId4" Type="http://schemas.openxmlformats.org/officeDocument/2006/relationships/image" Target="../media/image159.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 Id="rId3" Type="http://schemas.openxmlformats.org/officeDocument/2006/relationships/image" Target="../media/image1.png"/><Relationship Id="rId4" Type="http://schemas.openxmlformats.org/officeDocument/2006/relationships/image" Target="../media/image14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 Id="rId3" Type="http://schemas.openxmlformats.org/officeDocument/2006/relationships/image" Target="../media/image1.png"/><Relationship Id="rId4" Type="http://schemas.openxmlformats.org/officeDocument/2006/relationships/image" Target="../media/image157.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1.png"/><Relationship Id="rId4" Type="http://schemas.openxmlformats.org/officeDocument/2006/relationships/image" Target="../media/image157.jpg"/><Relationship Id="rId5" Type="http://schemas.openxmlformats.org/officeDocument/2006/relationships/image" Target="../media/image145.png"/><Relationship Id="rId6" Type="http://schemas.openxmlformats.org/officeDocument/2006/relationships/image" Target="../media/image142.png"/><Relationship Id="rId7" Type="http://schemas.openxmlformats.org/officeDocument/2006/relationships/image" Target="../media/image14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1.png"/><Relationship Id="rId4" Type="http://schemas.openxmlformats.org/officeDocument/2006/relationships/image" Target="../media/image147.png"/><Relationship Id="rId5" Type="http://schemas.openxmlformats.org/officeDocument/2006/relationships/image" Target="../media/image14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png"/><Relationship Id="rId4"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png"/><Relationship Id="rId4" Type="http://schemas.openxmlformats.org/officeDocument/2006/relationships/image" Target="../media/image14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 Id="rId3" Type="http://schemas.openxmlformats.org/officeDocument/2006/relationships/image" Target="../media/image1.png"/><Relationship Id="rId4" Type="http://schemas.openxmlformats.org/officeDocument/2006/relationships/image" Target="../media/image2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hyperlink" Target="mailto:marsbarlee@gmail.com"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1.png"/><Relationship Id="rId4" Type="http://schemas.openxmlformats.org/officeDocument/2006/relationships/image" Target="../media/image148.png"/><Relationship Id="rId5" Type="http://schemas.openxmlformats.org/officeDocument/2006/relationships/image" Target="../media/image7.png"/><Relationship Id="rId6" Type="http://schemas.openxmlformats.org/officeDocument/2006/relationships/image" Target="../media/image15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1.png"/><Relationship Id="rId4" Type="http://schemas.openxmlformats.org/officeDocument/2006/relationships/image" Target="../media/image148.png"/><Relationship Id="rId5"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17.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55.png"/><Relationship Id="rId5"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40.png"/><Relationship Id="rId6" Type="http://schemas.openxmlformats.org/officeDocument/2006/relationships/image" Target="../media/image67.png"/><Relationship Id="rId7" Type="http://schemas.openxmlformats.org/officeDocument/2006/relationships/image" Target="../media/image50.png"/><Relationship Id="rId8"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66.png"/><Relationship Id="rId6"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58.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68.png"/><Relationship Id="rId5"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75.png"/><Relationship Id="rId11" Type="http://schemas.openxmlformats.org/officeDocument/2006/relationships/image" Target="../media/image68.png"/><Relationship Id="rId10" Type="http://schemas.openxmlformats.org/officeDocument/2006/relationships/image" Target="../media/image77.png"/><Relationship Id="rId12" Type="http://schemas.openxmlformats.org/officeDocument/2006/relationships/image" Target="../media/image44.png"/><Relationship Id="rId9"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78.png"/><Relationship Id="rId10" Type="http://schemas.openxmlformats.org/officeDocument/2006/relationships/image" Target="../media/image76.png"/><Relationship Id="rId9" Type="http://schemas.openxmlformats.org/officeDocument/2006/relationships/image" Target="../media/image44.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78.png"/><Relationship Id="rId11" Type="http://schemas.openxmlformats.org/officeDocument/2006/relationships/image" Target="../media/image40.png"/><Relationship Id="rId10" Type="http://schemas.openxmlformats.org/officeDocument/2006/relationships/image" Target="../media/image76.png"/><Relationship Id="rId9" Type="http://schemas.openxmlformats.org/officeDocument/2006/relationships/image" Target="../media/image44.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81.png"/><Relationship Id="rId10" Type="http://schemas.openxmlformats.org/officeDocument/2006/relationships/image" Target="../media/image76.png"/><Relationship Id="rId9" Type="http://schemas.openxmlformats.org/officeDocument/2006/relationships/image" Target="../media/image44.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81.png"/><Relationship Id="rId5"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81.png"/><Relationship Id="rId5"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87.png"/><Relationship Id="rId5" Type="http://schemas.openxmlformats.org/officeDocument/2006/relationships/image" Target="../media/image40.png"/><Relationship Id="rId6"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87.png"/><Relationship Id="rId5" Type="http://schemas.openxmlformats.org/officeDocument/2006/relationships/image" Target="../media/image40.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5"/>
          <p:cNvSpPr txBox="1"/>
          <p:nvPr/>
        </p:nvSpPr>
        <p:spPr>
          <a:xfrm>
            <a:off x="2854325" y="56327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Comics in Num</a:t>
            </a:r>
            <a:r>
              <a:rPr lang="en" sz="6000">
                <a:solidFill>
                  <a:srgbClr val="ED5B2E"/>
                </a:solidFill>
                <a:latin typeface="Caveat Brush"/>
                <a:ea typeface="Caveat Brush"/>
                <a:cs typeface="Caveat Brush"/>
                <a:sym typeface="Caveat Brush"/>
              </a:rPr>
              <a:t>Py?</a:t>
            </a:r>
            <a:br>
              <a:rPr lang="en" sz="6000">
                <a:solidFill>
                  <a:srgbClr val="ED5B2E"/>
                </a:solidFill>
                <a:latin typeface="Caveat Brush"/>
                <a:ea typeface="Caveat Brush"/>
                <a:cs typeface="Caveat Brush"/>
                <a:sym typeface="Caveat Brush"/>
              </a:rPr>
            </a:br>
            <a:r>
              <a:rPr lang="en" sz="6000">
                <a:solidFill>
                  <a:srgbClr val="ED5B2E"/>
                </a:solidFill>
                <a:latin typeface="Caveat Brush"/>
                <a:ea typeface="Caveat Brush"/>
                <a:cs typeface="Caveat Brush"/>
                <a:sym typeface="Caveat Brush"/>
              </a:rPr>
              <a:t>More Likely</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Than you Think!</a:t>
            </a:r>
            <a:endParaRPr sz="6000">
              <a:solidFill>
                <a:srgbClr val="ED5B2E"/>
              </a:solidFill>
              <a:latin typeface="Caveat Brush"/>
              <a:ea typeface="Caveat Brush"/>
              <a:cs typeface="Caveat Brush"/>
              <a:sym typeface="Caveat Brush"/>
            </a:endParaRPr>
          </a:p>
        </p:txBody>
      </p:sp>
      <p:grpSp>
        <p:nvGrpSpPr>
          <p:cNvPr id="138" name="Google Shape;138;p25"/>
          <p:cNvGrpSpPr/>
          <p:nvPr/>
        </p:nvGrpSpPr>
        <p:grpSpPr>
          <a:xfrm>
            <a:off x="6752528" y="3072398"/>
            <a:ext cx="2095491" cy="1615244"/>
            <a:chOff x="3038242" y="620317"/>
            <a:chExt cx="3067619" cy="1615244"/>
          </a:xfrm>
        </p:grpSpPr>
        <p:grpSp>
          <p:nvGrpSpPr>
            <p:cNvPr id="139" name="Google Shape;139;p25"/>
            <p:cNvGrpSpPr/>
            <p:nvPr/>
          </p:nvGrpSpPr>
          <p:grpSpPr>
            <a:xfrm>
              <a:off x="3038242" y="620317"/>
              <a:ext cx="3067619" cy="1615244"/>
              <a:chOff x="0" y="-38100"/>
              <a:chExt cx="1615812" cy="850800"/>
            </a:xfrm>
          </p:grpSpPr>
          <p:sp>
            <p:nvSpPr>
              <p:cNvPr id="140" name="Google Shape;140;p25"/>
              <p:cNvSpPr/>
              <p:nvPr/>
            </p:nvSpPr>
            <p:spPr>
              <a:xfrm>
                <a:off x="0" y="0"/>
                <a:ext cx="1615812" cy="222390"/>
              </a:xfrm>
              <a:custGeom>
                <a:rect b="b" l="l" r="r" t="t"/>
                <a:pathLst>
                  <a:path extrusionOk="0" h="222390" w="1615812">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25"/>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2" name="Google Shape;142;p25"/>
            <p:cNvSpPr txBox="1"/>
            <p:nvPr/>
          </p:nvSpPr>
          <p:spPr>
            <a:xfrm>
              <a:off x="3299615" y="749101"/>
              <a:ext cx="25449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2100">
                  <a:solidFill>
                    <a:srgbClr val="FFFFFF"/>
                  </a:solidFill>
                  <a:latin typeface="Roboto"/>
                  <a:ea typeface="Roboto"/>
                  <a:cs typeface="Roboto"/>
                  <a:sym typeface="Roboto"/>
                </a:rPr>
                <a:t>Mars Lee</a:t>
              </a:r>
              <a:endParaRPr sz="700"/>
            </a:p>
          </p:txBody>
        </p:sp>
      </p:grpSp>
      <p:sp>
        <p:nvSpPr>
          <p:cNvPr id="143" name="Google Shape;143;p25"/>
          <p:cNvSpPr txBox="1"/>
          <p:nvPr/>
        </p:nvSpPr>
        <p:spPr>
          <a:xfrm>
            <a:off x="5910825" y="4013400"/>
            <a:ext cx="3151500" cy="365700"/>
          </a:xfrm>
          <a:prstGeom prst="rect">
            <a:avLst/>
          </a:prstGeom>
          <a:noFill/>
          <a:ln>
            <a:noFill/>
          </a:ln>
        </p:spPr>
        <p:txBody>
          <a:bodyPr anchorCtr="0" anchor="t" bIns="0" lIns="0" spcFirstLastPara="1" rIns="0" wrap="square" tIns="0">
            <a:spAutoFit/>
          </a:bodyPr>
          <a:lstStyle/>
          <a:p>
            <a:pPr indent="0" lvl="0" marL="0" marR="0" rtl="0" algn="ctr">
              <a:lnSpc>
                <a:spcPct val="87997"/>
              </a:lnSpc>
              <a:spcBef>
                <a:spcPts val="0"/>
              </a:spcBef>
              <a:spcAft>
                <a:spcPts val="0"/>
              </a:spcAft>
              <a:buNone/>
            </a:pPr>
            <a:r>
              <a:rPr lang="en" sz="2699">
                <a:solidFill>
                  <a:srgbClr val="ED5B2E"/>
                </a:solidFill>
                <a:latin typeface="Sriracha"/>
                <a:ea typeface="Sriracha"/>
                <a:cs typeface="Sriracha"/>
                <a:sym typeface="Sriracha"/>
              </a:rPr>
              <a:t>PyData NYC 2023</a:t>
            </a:r>
            <a:endParaRPr sz="100"/>
          </a:p>
        </p:txBody>
      </p:sp>
      <p:pic>
        <p:nvPicPr>
          <p:cNvPr id="144" name="Google Shape;144;p25"/>
          <p:cNvPicPr preferRelativeResize="0"/>
          <p:nvPr/>
        </p:nvPicPr>
        <p:blipFill>
          <a:blip r:embed="rId4">
            <a:alphaModFix/>
          </a:blip>
          <a:stretch>
            <a:fillRect/>
          </a:stretch>
        </p:blipFill>
        <p:spPr>
          <a:xfrm>
            <a:off x="244548" y="0"/>
            <a:ext cx="3327704" cy="5143501"/>
          </a:xfrm>
          <a:prstGeom prst="rect">
            <a:avLst/>
          </a:prstGeom>
          <a:noFill/>
          <a:ln>
            <a:noFill/>
          </a:ln>
        </p:spPr>
      </p:pic>
      <p:sp>
        <p:nvSpPr>
          <p:cNvPr id="145" name="Google Shape;145;p25"/>
          <p:cNvSpPr/>
          <p:nvPr/>
        </p:nvSpPr>
        <p:spPr>
          <a:xfrm>
            <a:off x="24492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pic>
        <p:nvPicPr>
          <p:cNvPr id="230" name="Google Shape;230;p34"/>
          <p:cNvPicPr preferRelativeResize="0"/>
          <p:nvPr/>
        </p:nvPicPr>
        <p:blipFill>
          <a:blip r:embed="rId4">
            <a:alphaModFix/>
          </a:blip>
          <a:stretch>
            <a:fillRect/>
          </a:stretch>
        </p:blipFill>
        <p:spPr>
          <a:xfrm>
            <a:off x="4926075" y="284050"/>
            <a:ext cx="3810000" cy="3810000"/>
          </a:xfrm>
          <a:prstGeom prst="rect">
            <a:avLst/>
          </a:prstGeom>
          <a:noFill/>
          <a:ln>
            <a:noFill/>
          </a:ln>
        </p:spPr>
      </p:pic>
      <p:sp>
        <p:nvSpPr>
          <p:cNvPr id="231" name="Google Shape;231;p34"/>
          <p:cNvSpPr txBox="1"/>
          <p:nvPr/>
        </p:nvSpPr>
        <p:spPr>
          <a:xfrm>
            <a:off x="4770525" y="4276925"/>
            <a:ext cx="4121100" cy="514500"/>
          </a:xfrm>
          <a:prstGeom prst="rect">
            <a:avLst/>
          </a:prstGeom>
          <a:noFill/>
          <a:ln>
            <a:noFill/>
          </a:ln>
        </p:spPr>
        <p:txBody>
          <a:bodyPr anchorCtr="0" anchor="t" bIns="0" lIns="0" spcFirstLastPara="1" rIns="0" wrap="square" tIns="0">
            <a:spAutoFit/>
          </a:bodyPr>
          <a:lstStyle/>
          <a:p>
            <a:pPr indent="0" lvl="0" marL="0" rtl="0" algn="ctr">
              <a:lnSpc>
                <a:spcPct val="87997"/>
              </a:lnSpc>
              <a:spcBef>
                <a:spcPts val="0"/>
              </a:spcBef>
              <a:spcAft>
                <a:spcPts val="0"/>
              </a:spcAft>
              <a:buNone/>
            </a:pPr>
            <a:r>
              <a:rPr lang="en" sz="1899">
                <a:solidFill>
                  <a:srgbClr val="BA3911"/>
                </a:solidFill>
                <a:latin typeface="Montserrat"/>
                <a:ea typeface="Montserrat"/>
                <a:cs typeface="Montserrat"/>
                <a:sym typeface="Montserrat"/>
              </a:rPr>
              <a:t>heyzine.com/flip-book/3e66a13901</a:t>
            </a:r>
            <a:endParaRPr sz="100">
              <a:solidFill>
                <a:srgbClr val="BA3911"/>
              </a:solidFill>
              <a:latin typeface="Montserrat"/>
              <a:ea typeface="Montserrat"/>
              <a:cs typeface="Montserrat"/>
              <a:sym typeface="Montserrat"/>
            </a:endParaRPr>
          </a:p>
          <a:p>
            <a:pPr indent="0" lvl="0" marL="0" marR="0" rtl="0" algn="ctr">
              <a:lnSpc>
                <a:spcPct val="87997"/>
              </a:lnSpc>
              <a:spcBef>
                <a:spcPts val="0"/>
              </a:spcBef>
              <a:spcAft>
                <a:spcPts val="0"/>
              </a:spcAft>
              <a:buNone/>
            </a:pPr>
            <a:r>
              <a:t/>
            </a:r>
            <a:endParaRPr sz="1899">
              <a:solidFill>
                <a:srgbClr val="BA3911"/>
              </a:solidFill>
              <a:latin typeface="Montserrat"/>
              <a:ea typeface="Montserrat"/>
              <a:cs typeface="Montserrat"/>
              <a:sym typeface="Montserrat"/>
            </a:endParaRPr>
          </a:p>
        </p:txBody>
      </p:sp>
      <p:grpSp>
        <p:nvGrpSpPr>
          <p:cNvPr id="232" name="Google Shape;232;p34"/>
          <p:cNvGrpSpPr/>
          <p:nvPr/>
        </p:nvGrpSpPr>
        <p:grpSpPr>
          <a:xfrm>
            <a:off x="959800" y="168450"/>
            <a:ext cx="3015800" cy="4806600"/>
            <a:chOff x="801200" y="76550"/>
            <a:chExt cx="3015800" cy="4806600"/>
          </a:xfrm>
        </p:grpSpPr>
        <p:pic>
          <p:nvPicPr>
            <p:cNvPr id="233" name="Google Shape;233;p34"/>
            <p:cNvPicPr preferRelativeResize="0"/>
            <p:nvPr/>
          </p:nvPicPr>
          <p:blipFill rotWithShape="1">
            <a:blip r:embed="rId5">
              <a:alphaModFix/>
            </a:blip>
            <a:srcRect b="6638" l="0" r="0" t="0"/>
            <a:stretch/>
          </p:blipFill>
          <p:spPr>
            <a:xfrm>
              <a:off x="801200" y="76550"/>
              <a:ext cx="3015800" cy="4801950"/>
            </a:xfrm>
            <a:prstGeom prst="rect">
              <a:avLst/>
            </a:prstGeom>
            <a:noFill/>
            <a:ln>
              <a:noFill/>
            </a:ln>
          </p:spPr>
        </p:pic>
        <p:sp>
          <p:nvSpPr>
            <p:cNvPr id="234" name="Google Shape;234;p34"/>
            <p:cNvSpPr/>
            <p:nvPr/>
          </p:nvSpPr>
          <p:spPr>
            <a:xfrm rot="5400000">
              <a:off x="-99550" y="987200"/>
              <a:ext cx="4806600" cy="2985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235" name="Google Shape;235;p34"/>
          <p:cNvGrpSpPr/>
          <p:nvPr/>
        </p:nvGrpSpPr>
        <p:grpSpPr>
          <a:xfrm rot="3090040">
            <a:off x="1143266" y="886142"/>
            <a:ext cx="825542" cy="942168"/>
            <a:chOff x="-480013" y="1598934"/>
            <a:chExt cx="1333777" cy="1522202"/>
          </a:xfrm>
        </p:grpSpPr>
        <p:pic>
          <p:nvPicPr>
            <p:cNvPr id="236" name="Google Shape;236;p34"/>
            <p:cNvPicPr preferRelativeResize="0"/>
            <p:nvPr/>
          </p:nvPicPr>
          <p:blipFill>
            <a:blip r:embed="rId6">
              <a:alphaModFix/>
            </a:blip>
            <a:stretch>
              <a:fillRect/>
            </a:stretch>
          </p:blipFill>
          <p:spPr>
            <a:xfrm rot="-1682191">
              <a:off x="-222829" y="1726499"/>
              <a:ext cx="825239" cy="1275537"/>
            </a:xfrm>
            <a:prstGeom prst="rect">
              <a:avLst/>
            </a:prstGeom>
            <a:noFill/>
            <a:ln>
              <a:noFill/>
            </a:ln>
          </p:spPr>
        </p:pic>
        <p:sp>
          <p:nvSpPr>
            <p:cNvPr id="237" name="Google Shape;237;p34"/>
            <p:cNvSpPr/>
            <p:nvPr/>
          </p:nvSpPr>
          <p:spPr>
            <a:xfrm rot="-1681094">
              <a:off x="-228516" y="1716746"/>
              <a:ext cx="820006" cy="1274577"/>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238" name="Google Shape;238;p34"/>
          <p:cNvGrpSpPr/>
          <p:nvPr/>
        </p:nvGrpSpPr>
        <p:grpSpPr>
          <a:xfrm rot="1011037">
            <a:off x="1164812" y="2366417"/>
            <a:ext cx="971583" cy="1108912"/>
            <a:chOff x="-180000" y="1690784"/>
            <a:chExt cx="1624222" cy="1853798"/>
          </a:xfrm>
        </p:grpSpPr>
        <p:pic>
          <p:nvPicPr>
            <p:cNvPr id="239" name="Google Shape;239;p34"/>
            <p:cNvPicPr preferRelativeResize="0"/>
            <p:nvPr/>
          </p:nvPicPr>
          <p:blipFill>
            <a:blip r:embed="rId6">
              <a:alphaModFix/>
            </a:blip>
            <a:stretch>
              <a:fillRect/>
            </a:stretch>
          </p:blipFill>
          <p:spPr>
            <a:xfrm rot="-1682196">
              <a:off x="133188" y="1846246"/>
              <a:ext cx="1004944" cy="1553300"/>
            </a:xfrm>
            <a:prstGeom prst="rect">
              <a:avLst/>
            </a:prstGeom>
            <a:noFill/>
            <a:ln>
              <a:noFill/>
            </a:ln>
          </p:spPr>
        </p:pic>
        <p:sp>
          <p:nvSpPr>
            <p:cNvPr id="240" name="Google Shape;240;p34"/>
            <p:cNvSpPr/>
            <p:nvPr/>
          </p:nvSpPr>
          <p:spPr>
            <a:xfrm rot="-1681676">
              <a:off x="126247" y="1834290"/>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241" name="Google Shape;241;p34"/>
          <p:cNvPicPr preferRelativeResize="0"/>
          <p:nvPr/>
        </p:nvPicPr>
        <p:blipFill>
          <a:blip r:embed="rId6">
            <a:alphaModFix/>
          </a:blip>
          <a:stretch>
            <a:fillRect/>
          </a:stretch>
        </p:blipFill>
        <p:spPr>
          <a:xfrm rot="-2678983">
            <a:off x="2248831" y="3292763"/>
            <a:ext cx="1004944" cy="1553302"/>
          </a:xfrm>
          <a:prstGeom prst="rect">
            <a:avLst/>
          </a:prstGeom>
          <a:noFill/>
          <a:ln>
            <a:noFill/>
          </a:ln>
        </p:spPr>
      </p:pic>
      <p:sp>
        <p:nvSpPr>
          <p:cNvPr id="242" name="Google Shape;242;p34"/>
          <p:cNvSpPr/>
          <p:nvPr/>
        </p:nvSpPr>
        <p:spPr>
          <a:xfrm rot="-2678820">
            <a:off x="2238678" y="3284186"/>
            <a:ext cx="998524" cy="1551986"/>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5" name="Shape 1035"/>
        <p:cNvGrpSpPr/>
        <p:nvPr/>
      </p:nvGrpSpPr>
      <p:grpSpPr>
        <a:xfrm>
          <a:off x="0" y="0"/>
          <a:ext cx="0" cy="0"/>
          <a:chOff x="0" y="0"/>
          <a:chExt cx="0" cy="0"/>
        </a:xfrm>
      </p:grpSpPr>
      <p:sp>
        <p:nvSpPr>
          <p:cNvPr id="1036" name="Google Shape;1036;p12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7" name="Google Shape;1037;p124"/>
          <p:cNvSpPr txBox="1"/>
          <p:nvPr/>
        </p:nvSpPr>
        <p:spPr>
          <a:xfrm>
            <a:off x="563025" y="1080775"/>
            <a:ext cx="8406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with the NumPy community</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Asking domain experts a</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most unexpected question… comics?!</a:t>
            </a:r>
            <a:endParaRPr sz="2600">
              <a:solidFill>
                <a:srgbClr val="BA3911"/>
              </a:solidFill>
              <a:latin typeface="Montserrat"/>
              <a:ea typeface="Montserrat"/>
              <a:cs typeface="Montserrat"/>
              <a:sym typeface="Montserrat"/>
            </a:endParaRPr>
          </a:p>
        </p:txBody>
      </p:sp>
      <p:sp>
        <p:nvSpPr>
          <p:cNvPr id="1038" name="Google Shape;1038;p124"/>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2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44" name="Google Shape;1044;p125"/>
          <p:cNvSpPr txBox="1"/>
          <p:nvPr/>
        </p:nvSpPr>
        <p:spPr>
          <a:xfrm>
            <a:off x="563025" y="1080775"/>
            <a:ext cx="84066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p:txBody>
      </p:sp>
      <p:sp>
        <p:nvSpPr>
          <p:cNvPr id="1045" name="Google Shape;1045;p125"/>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46" name="Google Shape;1046;p125"/>
          <p:cNvPicPr preferRelativeResize="0"/>
          <p:nvPr/>
        </p:nvPicPr>
        <p:blipFill>
          <a:blip r:embed="rId4">
            <a:alphaModFix/>
          </a:blip>
          <a:stretch>
            <a:fillRect/>
          </a:stretch>
        </p:blipFill>
        <p:spPr>
          <a:xfrm>
            <a:off x="0" y="1633435"/>
            <a:ext cx="9143999" cy="1641231"/>
          </a:xfrm>
          <a:prstGeom prst="rect">
            <a:avLst/>
          </a:prstGeom>
          <a:noFill/>
          <a:ln>
            <a:noFill/>
          </a:ln>
        </p:spPr>
      </p:pic>
      <p:pic>
        <p:nvPicPr>
          <p:cNvPr id="1047" name="Google Shape;1047;p125"/>
          <p:cNvPicPr preferRelativeResize="0"/>
          <p:nvPr/>
        </p:nvPicPr>
        <p:blipFill rotWithShape="1">
          <a:blip r:embed="rId5">
            <a:alphaModFix/>
          </a:blip>
          <a:srcRect b="0" l="0" r="0" t="30226"/>
          <a:stretch/>
        </p:blipFill>
        <p:spPr>
          <a:xfrm>
            <a:off x="2061050" y="2990050"/>
            <a:ext cx="7610475" cy="25653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1" name="Shape 1051"/>
        <p:cNvGrpSpPr/>
        <p:nvPr/>
      </p:nvGrpSpPr>
      <p:grpSpPr>
        <a:xfrm>
          <a:off x="0" y="0"/>
          <a:ext cx="0" cy="0"/>
          <a:chOff x="0" y="0"/>
          <a:chExt cx="0" cy="0"/>
        </a:xfrm>
      </p:grpSpPr>
      <p:sp>
        <p:nvSpPr>
          <p:cNvPr id="1052" name="Google Shape;1052;p12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3" name="Google Shape;1053;p126"/>
          <p:cNvSpPr txBox="1"/>
          <p:nvPr/>
        </p:nvSpPr>
        <p:spPr>
          <a:xfrm>
            <a:off x="563025" y="1080775"/>
            <a:ext cx="84066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p:txBody>
      </p:sp>
      <p:sp>
        <p:nvSpPr>
          <p:cNvPr id="1054" name="Google Shape;1054;p126"/>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55" name="Google Shape;1055;p126"/>
          <p:cNvPicPr preferRelativeResize="0"/>
          <p:nvPr/>
        </p:nvPicPr>
        <p:blipFill>
          <a:blip r:embed="rId4">
            <a:alphaModFix/>
          </a:blip>
          <a:stretch>
            <a:fillRect/>
          </a:stretch>
        </p:blipFill>
        <p:spPr>
          <a:xfrm>
            <a:off x="0" y="1633435"/>
            <a:ext cx="9143999" cy="1641231"/>
          </a:xfrm>
          <a:prstGeom prst="rect">
            <a:avLst/>
          </a:prstGeom>
          <a:noFill/>
          <a:ln>
            <a:noFill/>
          </a:ln>
        </p:spPr>
      </p:pic>
      <p:pic>
        <p:nvPicPr>
          <p:cNvPr id="1056" name="Google Shape;1056;p126"/>
          <p:cNvPicPr preferRelativeResize="0"/>
          <p:nvPr/>
        </p:nvPicPr>
        <p:blipFill rotWithShape="1">
          <a:blip r:embed="rId5">
            <a:alphaModFix/>
          </a:blip>
          <a:srcRect b="0" l="0" r="0" t="30226"/>
          <a:stretch/>
        </p:blipFill>
        <p:spPr>
          <a:xfrm>
            <a:off x="2061050" y="2990050"/>
            <a:ext cx="7610475" cy="2565300"/>
          </a:xfrm>
          <a:prstGeom prst="rect">
            <a:avLst/>
          </a:prstGeom>
          <a:noFill/>
          <a:ln>
            <a:noFill/>
          </a:ln>
        </p:spPr>
      </p:pic>
      <p:sp>
        <p:nvSpPr>
          <p:cNvPr id="1057" name="Google Shape;1057;p126"/>
          <p:cNvSpPr/>
          <p:nvPr/>
        </p:nvSpPr>
        <p:spPr>
          <a:xfrm>
            <a:off x="2602725" y="1480975"/>
            <a:ext cx="3749100" cy="3749100"/>
          </a:xfrm>
          <a:prstGeom prst="mathMultiply">
            <a:avLst>
              <a:gd fmla="val 23520" name="adj1"/>
            </a:avLst>
          </a:prstGeom>
          <a:solidFill>
            <a:srgbClr val="ED5B2E"/>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1" name="Shape 1061"/>
        <p:cNvGrpSpPr/>
        <p:nvPr/>
      </p:nvGrpSpPr>
      <p:grpSpPr>
        <a:xfrm>
          <a:off x="0" y="0"/>
          <a:ext cx="0" cy="0"/>
          <a:chOff x="0" y="0"/>
          <a:chExt cx="0" cy="0"/>
        </a:xfrm>
      </p:grpSpPr>
      <p:sp>
        <p:nvSpPr>
          <p:cNvPr id="1062" name="Google Shape;1062;p12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63" name="Google Shape;1063;p127"/>
          <p:cNvSpPr txBox="1"/>
          <p:nvPr/>
        </p:nvSpPr>
        <p:spPr>
          <a:xfrm>
            <a:off x="563025" y="1080775"/>
            <a:ext cx="8406600" cy="800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think in visual and non-linear ways.</a:t>
            </a:r>
            <a:endParaRPr sz="2600">
              <a:solidFill>
                <a:srgbClr val="BA3911"/>
              </a:solidFill>
              <a:latin typeface="Montserrat"/>
              <a:ea typeface="Montserrat"/>
              <a:cs typeface="Montserrat"/>
              <a:sym typeface="Montserrat"/>
            </a:endParaRPr>
          </a:p>
        </p:txBody>
      </p:sp>
      <p:sp>
        <p:nvSpPr>
          <p:cNvPr id="1064" name="Google Shape;1064;p127"/>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65" name="Google Shape;1065;p127"/>
          <p:cNvPicPr preferRelativeResize="0"/>
          <p:nvPr/>
        </p:nvPicPr>
        <p:blipFill rotWithShape="1">
          <a:blip r:embed="rId4">
            <a:alphaModFix/>
          </a:blip>
          <a:srcRect b="4104" l="0" r="0" t="0"/>
          <a:stretch/>
        </p:blipFill>
        <p:spPr>
          <a:xfrm>
            <a:off x="179575" y="2033625"/>
            <a:ext cx="4746526" cy="2954950"/>
          </a:xfrm>
          <a:prstGeom prst="rect">
            <a:avLst/>
          </a:prstGeom>
          <a:noFill/>
          <a:ln>
            <a:noFill/>
          </a:ln>
        </p:spPr>
      </p:pic>
      <p:pic>
        <p:nvPicPr>
          <p:cNvPr id="1066" name="Google Shape;1066;p127"/>
          <p:cNvPicPr preferRelativeResize="0"/>
          <p:nvPr/>
        </p:nvPicPr>
        <p:blipFill>
          <a:blip r:embed="rId5">
            <a:alphaModFix/>
          </a:blip>
          <a:stretch>
            <a:fillRect/>
          </a:stretch>
        </p:blipFill>
        <p:spPr>
          <a:xfrm>
            <a:off x="4223100" y="2033625"/>
            <a:ext cx="4746523" cy="29549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0" name="Shape 1070"/>
        <p:cNvGrpSpPr/>
        <p:nvPr/>
      </p:nvGrpSpPr>
      <p:grpSpPr>
        <a:xfrm>
          <a:off x="0" y="0"/>
          <a:ext cx="0" cy="0"/>
          <a:chOff x="0" y="0"/>
          <a:chExt cx="0" cy="0"/>
        </a:xfrm>
      </p:grpSpPr>
      <p:sp>
        <p:nvSpPr>
          <p:cNvPr id="1071" name="Google Shape;1071;p12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2" name="Google Shape;1072;p128"/>
          <p:cNvSpPr txBox="1"/>
          <p:nvPr/>
        </p:nvSpPr>
        <p:spPr>
          <a:xfrm>
            <a:off x="563025" y="1080775"/>
            <a:ext cx="8406600" cy="800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think in visual and non-linear ways.</a:t>
            </a:r>
            <a:endParaRPr sz="2600">
              <a:solidFill>
                <a:srgbClr val="BA3911"/>
              </a:solidFill>
              <a:latin typeface="Montserrat"/>
              <a:ea typeface="Montserrat"/>
              <a:cs typeface="Montserrat"/>
              <a:sym typeface="Montserrat"/>
            </a:endParaRPr>
          </a:p>
        </p:txBody>
      </p:sp>
      <p:sp>
        <p:nvSpPr>
          <p:cNvPr id="1073" name="Google Shape;1073;p128"/>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74" name="Google Shape;1074;p128"/>
          <p:cNvPicPr preferRelativeResize="0"/>
          <p:nvPr/>
        </p:nvPicPr>
        <p:blipFill rotWithShape="1">
          <a:blip r:embed="rId4">
            <a:alphaModFix/>
          </a:blip>
          <a:srcRect b="0" l="0" r="0" t="13748"/>
          <a:stretch/>
        </p:blipFill>
        <p:spPr>
          <a:xfrm>
            <a:off x="1434788" y="2111075"/>
            <a:ext cx="6237013" cy="2935075"/>
          </a:xfrm>
          <a:prstGeom prst="rect">
            <a:avLst/>
          </a:prstGeom>
          <a:noFill/>
          <a:ln>
            <a:noFill/>
          </a:ln>
        </p:spPr>
      </p:pic>
      <p:pic>
        <p:nvPicPr>
          <p:cNvPr id="1075" name="Google Shape;1075;p128"/>
          <p:cNvPicPr preferRelativeResize="0"/>
          <p:nvPr/>
        </p:nvPicPr>
        <p:blipFill>
          <a:blip r:embed="rId5">
            <a:alphaModFix/>
          </a:blip>
          <a:stretch>
            <a:fillRect/>
          </a:stretch>
        </p:blipFill>
        <p:spPr>
          <a:xfrm>
            <a:off x="4976425" y="2199925"/>
            <a:ext cx="2103625" cy="10070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9" name="Shape 1079"/>
        <p:cNvGrpSpPr/>
        <p:nvPr/>
      </p:nvGrpSpPr>
      <p:grpSpPr>
        <a:xfrm>
          <a:off x="0" y="0"/>
          <a:ext cx="0" cy="0"/>
          <a:chOff x="0" y="0"/>
          <a:chExt cx="0" cy="0"/>
        </a:xfrm>
      </p:grpSpPr>
      <p:sp>
        <p:nvSpPr>
          <p:cNvPr id="1080" name="Google Shape;1080;p12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1" name="Google Shape;1081;p129"/>
          <p:cNvSpPr txBox="1"/>
          <p:nvPr/>
        </p:nvSpPr>
        <p:spPr>
          <a:xfrm>
            <a:off x="563025" y="1080775"/>
            <a:ext cx="8406600" cy="800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think in visual and non-linear ways.</a:t>
            </a:r>
            <a:endParaRPr sz="2600">
              <a:solidFill>
                <a:srgbClr val="BA3911"/>
              </a:solidFill>
              <a:latin typeface="Montserrat"/>
              <a:ea typeface="Montserrat"/>
              <a:cs typeface="Montserrat"/>
              <a:sym typeface="Montserrat"/>
            </a:endParaRPr>
          </a:p>
        </p:txBody>
      </p:sp>
      <p:sp>
        <p:nvSpPr>
          <p:cNvPr id="1082" name="Google Shape;1082;p129"/>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83" name="Google Shape;1083;p129"/>
          <p:cNvPicPr preferRelativeResize="0"/>
          <p:nvPr/>
        </p:nvPicPr>
        <p:blipFill>
          <a:blip r:embed="rId4">
            <a:alphaModFix/>
          </a:blip>
          <a:stretch>
            <a:fillRect/>
          </a:stretch>
        </p:blipFill>
        <p:spPr>
          <a:xfrm>
            <a:off x="1416851" y="2228405"/>
            <a:ext cx="4981550" cy="2483861"/>
          </a:xfrm>
          <a:prstGeom prst="rect">
            <a:avLst/>
          </a:prstGeom>
          <a:noFill/>
          <a:ln>
            <a:noFill/>
          </a:ln>
        </p:spPr>
      </p:pic>
      <p:sp>
        <p:nvSpPr>
          <p:cNvPr id="1084" name="Google Shape;1084;p129"/>
          <p:cNvSpPr/>
          <p:nvPr/>
        </p:nvSpPr>
        <p:spPr>
          <a:xfrm>
            <a:off x="1347850" y="2137950"/>
            <a:ext cx="5405400" cy="2757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085" name="Google Shape;1085;p129"/>
          <p:cNvPicPr preferRelativeResize="0"/>
          <p:nvPr/>
        </p:nvPicPr>
        <p:blipFill>
          <a:blip r:embed="rId5">
            <a:alphaModFix/>
          </a:blip>
          <a:stretch>
            <a:fillRect/>
          </a:stretch>
        </p:blipFill>
        <p:spPr>
          <a:xfrm>
            <a:off x="6045400" y="2339325"/>
            <a:ext cx="2103625" cy="10070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9" name="Shape 1089"/>
        <p:cNvGrpSpPr/>
        <p:nvPr/>
      </p:nvGrpSpPr>
      <p:grpSpPr>
        <a:xfrm>
          <a:off x="0" y="0"/>
          <a:ext cx="0" cy="0"/>
          <a:chOff x="0" y="0"/>
          <a:chExt cx="0" cy="0"/>
        </a:xfrm>
      </p:grpSpPr>
      <p:sp>
        <p:nvSpPr>
          <p:cNvPr id="1090" name="Google Shape;1090;p13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1" name="Google Shape;1091;p130"/>
          <p:cNvSpPr txBox="1"/>
          <p:nvPr/>
        </p:nvSpPr>
        <p:spPr>
          <a:xfrm>
            <a:off x="563025" y="1080775"/>
            <a:ext cx="84066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20 minute session</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Announced on NumPy mailing list</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Went to 3 different audiences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Community Call</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Docs Call</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NumPyew Newcomers</a:t>
            </a:r>
            <a:endParaRPr sz="2600">
              <a:solidFill>
                <a:srgbClr val="BA3911"/>
              </a:solidFill>
              <a:latin typeface="Montserrat"/>
              <a:ea typeface="Montserrat"/>
              <a:cs typeface="Montserrat"/>
              <a:sym typeface="Montserrat"/>
            </a:endParaRPr>
          </a:p>
        </p:txBody>
      </p:sp>
      <p:sp>
        <p:nvSpPr>
          <p:cNvPr id="1092" name="Google Shape;1092;p130"/>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6" name="Shape 1096"/>
        <p:cNvGrpSpPr/>
        <p:nvPr/>
      </p:nvGrpSpPr>
      <p:grpSpPr>
        <a:xfrm>
          <a:off x="0" y="0"/>
          <a:ext cx="0" cy="0"/>
          <a:chOff x="0" y="0"/>
          <a:chExt cx="0" cy="0"/>
        </a:xfrm>
      </p:grpSpPr>
      <p:sp>
        <p:nvSpPr>
          <p:cNvPr id="1097" name="Google Shape;1097;p13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8" name="Google Shape;1098;p131"/>
          <p:cNvSpPr txBox="1"/>
          <p:nvPr/>
        </p:nvSpPr>
        <p:spPr>
          <a:xfrm>
            <a:off x="563025" y="1080775"/>
            <a:ext cx="84066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p:txBody>
      </p:sp>
      <p:sp>
        <p:nvSpPr>
          <p:cNvPr id="1099" name="Google Shape;1099;p131"/>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00" name="Google Shape;1100;p131"/>
          <p:cNvPicPr preferRelativeResize="0"/>
          <p:nvPr/>
        </p:nvPicPr>
        <p:blipFill>
          <a:blip r:embed="rId4">
            <a:alphaModFix/>
          </a:blip>
          <a:stretch>
            <a:fillRect/>
          </a:stretch>
        </p:blipFill>
        <p:spPr>
          <a:xfrm>
            <a:off x="933175" y="1480974"/>
            <a:ext cx="7240251" cy="3666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4" name="Shape 1104"/>
        <p:cNvGrpSpPr/>
        <p:nvPr/>
      </p:nvGrpSpPr>
      <p:grpSpPr>
        <a:xfrm>
          <a:off x="0" y="0"/>
          <a:ext cx="0" cy="0"/>
          <a:chOff x="0" y="0"/>
          <a:chExt cx="0" cy="0"/>
        </a:xfrm>
      </p:grpSpPr>
      <p:sp>
        <p:nvSpPr>
          <p:cNvPr id="1105" name="Google Shape;1105;p13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06" name="Google Shape;1106;p132"/>
          <p:cNvSpPr txBox="1"/>
          <p:nvPr/>
        </p:nvSpPr>
        <p:spPr>
          <a:xfrm>
            <a:off x="563025" y="1080775"/>
            <a:ext cx="84066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p:txBody>
      </p:sp>
      <p:sp>
        <p:nvSpPr>
          <p:cNvPr id="1107" name="Google Shape;1107;p132"/>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08" name="Google Shape;1108;p132"/>
          <p:cNvPicPr preferRelativeResize="0"/>
          <p:nvPr/>
        </p:nvPicPr>
        <p:blipFill>
          <a:blip r:embed="rId4">
            <a:alphaModFix/>
          </a:blip>
          <a:stretch>
            <a:fillRect/>
          </a:stretch>
        </p:blipFill>
        <p:spPr>
          <a:xfrm>
            <a:off x="1170048" y="1544425"/>
            <a:ext cx="6803900" cy="3708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2" name="Shape 1112"/>
        <p:cNvGrpSpPr/>
        <p:nvPr/>
      </p:nvGrpSpPr>
      <p:grpSpPr>
        <a:xfrm>
          <a:off x="0" y="0"/>
          <a:ext cx="0" cy="0"/>
          <a:chOff x="0" y="0"/>
          <a:chExt cx="0" cy="0"/>
        </a:xfrm>
      </p:grpSpPr>
      <p:sp>
        <p:nvSpPr>
          <p:cNvPr id="1113" name="Google Shape;1113;p13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14" name="Google Shape;1114;p133"/>
          <p:cNvSpPr txBox="1"/>
          <p:nvPr/>
        </p:nvSpPr>
        <p:spPr>
          <a:xfrm>
            <a:off x="563025" y="1080775"/>
            <a:ext cx="84066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p:txBody>
      </p:sp>
      <p:sp>
        <p:nvSpPr>
          <p:cNvPr id="1115" name="Google Shape;1115;p133"/>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16" name="Google Shape;1116;p133"/>
          <p:cNvPicPr preferRelativeResize="0"/>
          <p:nvPr/>
        </p:nvPicPr>
        <p:blipFill>
          <a:blip r:embed="rId4">
            <a:alphaModFix/>
          </a:blip>
          <a:stretch>
            <a:fillRect/>
          </a:stretch>
        </p:blipFill>
        <p:spPr>
          <a:xfrm>
            <a:off x="1272100" y="1571448"/>
            <a:ext cx="6365675" cy="371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id="247" name="Google Shape;247;p35"/>
          <p:cNvPicPr preferRelativeResize="0"/>
          <p:nvPr/>
        </p:nvPicPr>
        <p:blipFill>
          <a:blip r:embed="rId4">
            <a:alphaModFix/>
          </a:blip>
          <a:stretch>
            <a:fillRect/>
          </a:stretch>
        </p:blipFill>
        <p:spPr>
          <a:xfrm>
            <a:off x="832500" y="152400"/>
            <a:ext cx="7478989" cy="4838701"/>
          </a:xfrm>
          <a:prstGeom prst="rect">
            <a:avLst/>
          </a:prstGeom>
          <a:noFill/>
          <a:ln>
            <a:noFill/>
          </a:ln>
        </p:spPr>
      </p:pic>
      <p:sp>
        <p:nvSpPr>
          <p:cNvPr id="248" name="Google Shape;248;p35"/>
          <p:cNvSpPr/>
          <p:nvPr/>
        </p:nvSpPr>
        <p:spPr>
          <a:xfrm rot="5400000">
            <a:off x="2168575" y="-1183800"/>
            <a:ext cx="4838100" cy="7510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9" name="Google Shape;249;p35"/>
          <p:cNvSpPr/>
          <p:nvPr/>
        </p:nvSpPr>
        <p:spPr>
          <a:xfrm>
            <a:off x="1734800" y="1065225"/>
            <a:ext cx="3059100" cy="31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0" name="Google Shape;250;p35"/>
          <p:cNvSpPr/>
          <p:nvPr/>
        </p:nvSpPr>
        <p:spPr>
          <a:xfrm>
            <a:off x="5965475" y="1932850"/>
            <a:ext cx="1795500" cy="882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1" name="Google Shape;251;p35"/>
          <p:cNvSpPr/>
          <p:nvPr/>
        </p:nvSpPr>
        <p:spPr>
          <a:xfrm>
            <a:off x="4793900" y="3120050"/>
            <a:ext cx="2967000" cy="80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 name="Google Shape;252;p35"/>
          <p:cNvSpPr txBox="1"/>
          <p:nvPr/>
        </p:nvSpPr>
        <p:spPr>
          <a:xfrm>
            <a:off x="1734800" y="1065225"/>
            <a:ext cx="32412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I’ll go through the comic in the talk.</a:t>
            </a:r>
            <a:endParaRPr b="1" sz="1200">
              <a:latin typeface="Montserrat"/>
              <a:ea typeface="Montserrat"/>
              <a:cs typeface="Montserrat"/>
              <a:sym typeface="Montserrat"/>
            </a:endParaRPr>
          </a:p>
        </p:txBody>
      </p:sp>
      <p:sp>
        <p:nvSpPr>
          <p:cNvPr id="253" name="Google Shape;253;p35"/>
          <p:cNvSpPr txBox="1"/>
          <p:nvPr/>
        </p:nvSpPr>
        <p:spPr>
          <a:xfrm>
            <a:off x="5965475" y="1978450"/>
            <a:ext cx="1795500" cy="7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Montserrat"/>
                <a:ea typeface="Montserrat"/>
                <a:cs typeface="Montserrat"/>
                <a:sym typeface="Montserrat"/>
              </a:rPr>
              <a:t>So you can read it now or later</a:t>
            </a:r>
            <a:endParaRPr b="1" sz="1500">
              <a:latin typeface="Montserrat"/>
              <a:ea typeface="Montserrat"/>
              <a:cs typeface="Montserrat"/>
              <a:sym typeface="Montserrat"/>
            </a:endParaRPr>
          </a:p>
        </p:txBody>
      </p:sp>
      <p:sp>
        <p:nvSpPr>
          <p:cNvPr id="254" name="Google Shape;254;p35"/>
          <p:cNvSpPr txBox="1"/>
          <p:nvPr/>
        </p:nvSpPr>
        <p:spPr>
          <a:xfrm>
            <a:off x="5329675" y="3317600"/>
            <a:ext cx="2048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No need to rush!</a:t>
            </a:r>
            <a:endParaRPr b="1" sz="1500">
              <a:latin typeface="Montserrat"/>
              <a:ea typeface="Montserrat"/>
              <a:cs typeface="Montserrat"/>
              <a:sym typeface="Montserrat"/>
            </a:endParaRPr>
          </a:p>
        </p:txBody>
      </p:sp>
      <p:sp>
        <p:nvSpPr>
          <p:cNvPr id="255" name="Google Shape;255;p35"/>
          <p:cNvSpPr/>
          <p:nvPr/>
        </p:nvSpPr>
        <p:spPr>
          <a:xfrm>
            <a:off x="4398450" y="4231050"/>
            <a:ext cx="2586300" cy="22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 name="Google Shape;256;p35"/>
          <p:cNvSpPr txBox="1"/>
          <p:nvPr/>
        </p:nvSpPr>
        <p:spPr>
          <a:xfrm>
            <a:off x="5410175" y="4139550"/>
            <a:ext cx="12948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a:t>
            </a:r>
            <a:endParaRPr b="1" sz="15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0" name="Shape 1120"/>
        <p:cNvGrpSpPr/>
        <p:nvPr/>
      </p:nvGrpSpPr>
      <p:grpSpPr>
        <a:xfrm>
          <a:off x="0" y="0"/>
          <a:ext cx="0" cy="0"/>
          <a:chOff x="0" y="0"/>
          <a:chExt cx="0" cy="0"/>
        </a:xfrm>
      </p:grpSpPr>
      <p:sp>
        <p:nvSpPr>
          <p:cNvPr id="1121" name="Google Shape;1121;p13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22" name="Google Shape;1122;p134"/>
          <p:cNvSpPr txBox="1"/>
          <p:nvPr/>
        </p:nvSpPr>
        <p:spPr>
          <a:xfrm>
            <a:off x="563025" y="1080775"/>
            <a:ext cx="84066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Consolidate feedback</a:t>
            </a:r>
            <a:endParaRPr b="1"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1"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From 3 different stakeholders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Docs Call		</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Documentation</a:t>
            </a:r>
            <a:r>
              <a:rPr lang="en" sz="2600">
                <a:solidFill>
                  <a:srgbClr val="BA3911"/>
                </a:solidFill>
                <a:latin typeface="Montserrat"/>
                <a:ea typeface="Montserrat"/>
                <a:cs typeface="Montserrat"/>
                <a:sym typeface="Montserrat"/>
              </a:rPr>
              <a:t> as comics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Newcomers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Aimed at </a:t>
            </a:r>
            <a:r>
              <a:rPr b="1" lang="en" sz="2600">
                <a:solidFill>
                  <a:srgbClr val="BA3911"/>
                </a:solidFill>
                <a:latin typeface="Montserrat"/>
                <a:ea typeface="Montserrat"/>
                <a:cs typeface="Montserrat"/>
                <a:sym typeface="Montserrat"/>
              </a:rPr>
              <a:t>newcomers</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Community Call</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Reflects </a:t>
            </a:r>
            <a:r>
              <a:rPr b="1" lang="en" sz="2600">
                <a:solidFill>
                  <a:srgbClr val="BA3911"/>
                </a:solidFill>
                <a:latin typeface="Montserrat"/>
                <a:ea typeface="Montserrat"/>
                <a:cs typeface="Montserrat"/>
                <a:sym typeface="Montserrat"/>
              </a:rPr>
              <a:t>community practices</a:t>
            </a:r>
            <a:endParaRPr b="1" sz="2600">
              <a:solidFill>
                <a:srgbClr val="BA3911"/>
              </a:solidFill>
              <a:latin typeface="Montserrat"/>
              <a:ea typeface="Montserrat"/>
              <a:cs typeface="Montserrat"/>
              <a:sym typeface="Montserrat"/>
            </a:endParaRPr>
          </a:p>
        </p:txBody>
      </p:sp>
      <p:sp>
        <p:nvSpPr>
          <p:cNvPr id="1123" name="Google Shape;1123;p134"/>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29" name="Google Shape;1129;p135"/>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30" name="Google Shape;1130;p135"/>
          <p:cNvPicPr preferRelativeResize="0"/>
          <p:nvPr/>
        </p:nvPicPr>
        <p:blipFill>
          <a:blip r:embed="rId4">
            <a:alphaModFix/>
          </a:blip>
          <a:stretch>
            <a:fillRect/>
          </a:stretch>
        </p:blipFill>
        <p:spPr>
          <a:xfrm>
            <a:off x="1429602" y="928325"/>
            <a:ext cx="5938101" cy="42358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sp>
        <p:nvSpPr>
          <p:cNvPr id="1135" name="Google Shape;1135;p13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36" name="Google Shape;1136;p136"/>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37" name="Google Shape;1137;p136"/>
          <p:cNvPicPr preferRelativeResize="0"/>
          <p:nvPr/>
        </p:nvPicPr>
        <p:blipFill>
          <a:blip r:embed="rId4">
            <a:alphaModFix/>
          </a:blip>
          <a:stretch>
            <a:fillRect/>
          </a:stretch>
        </p:blipFill>
        <p:spPr>
          <a:xfrm>
            <a:off x="1429602" y="928325"/>
            <a:ext cx="5938101" cy="4235824"/>
          </a:xfrm>
          <a:prstGeom prst="rect">
            <a:avLst/>
          </a:prstGeom>
          <a:noFill/>
          <a:ln>
            <a:noFill/>
          </a:ln>
        </p:spPr>
      </p:pic>
      <p:sp>
        <p:nvSpPr>
          <p:cNvPr id="1138" name="Google Shape;1138;p136"/>
          <p:cNvSpPr/>
          <p:nvPr/>
        </p:nvSpPr>
        <p:spPr>
          <a:xfrm>
            <a:off x="2524100" y="1171688"/>
            <a:ext cx="3749100" cy="3749100"/>
          </a:xfrm>
          <a:prstGeom prst="mathMultiply">
            <a:avLst>
              <a:gd fmla="val 23520" name="adj1"/>
            </a:avLst>
          </a:prstGeom>
          <a:solidFill>
            <a:srgbClr val="ED5B2E"/>
          </a:solidFill>
          <a:ln cap="flat" cmpd="sng" w="152400">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2" name="Shape 1142"/>
        <p:cNvGrpSpPr/>
        <p:nvPr/>
      </p:nvGrpSpPr>
      <p:grpSpPr>
        <a:xfrm>
          <a:off x="0" y="0"/>
          <a:ext cx="0" cy="0"/>
          <a:chOff x="0" y="0"/>
          <a:chExt cx="0" cy="0"/>
        </a:xfrm>
      </p:grpSpPr>
      <p:sp>
        <p:nvSpPr>
          <p:cNvPr id="1143" name="Google Shape;1143;p13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44" name="Google Shape;1144;p137"/>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Squirreling away</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What is my artistic vision in all this?</a:t>
            </a:r>
            <a:endParaRPr sz="2600">
              <a:solidFill>
                <a:srgbClr val="BA3911"/>
              </a:solidFill>
              <a:latin typeface="Montserrat"/>
              <a:ea typeface="Montserrat"/>
              <a:cs typeface="Montserrat"/>
              <a:sym typeface="Montserrat"/>
            </a:endParaRPr>
          </a:p>
        </p:txBody>
      </p:sp>
      <p:sp>
        <p:nvSpPr>
          <p:cNvPr id="1145" name="Google Shape;1145;p137"/>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9" name="Shape 1149"/>
        <p:cNvGrpSpPr/>
        <p:nvPr/>
      </p:nvGrpSpPr>
      <p:grpSpPr>
        <a:xfrm>
          <a:off x="0" y="0"/>
          <a:ext cx="0" cy="0"/>
          <a:chOff x="0" y="0"/>
          <a:chExt cx="0" cy="0"/>
        </a:xfrm>
      </p:grpSpPr>
      <p:sp>
        <p:nvSpPr>
          <p:cNvPr id="1150" name="Google Shape;1150;p138"/>
          <p:cNvSpPr/>
          <p:nvPr/>
        </p:nvSpPr>
        <p:spPr>
          <a:xfrm>
            <a:off x="368700"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51" name="Google Shape;1151;p138"/>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Talking to other artists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Tony Fast</a:t>
            </a:r>
            <a:endParaRPr sz="2600">
              <a:solidFill>
                <a:srgbClr val="BA3911"/>
              </a:solidFill>
              <a:latin typeface="Montserrat"/>
              <a:ea typeface="Montserrat"/>
              <a:cs typeface="Montserrat"/>
              <a:sym typeface="Montserrat"/>
            </a:endParaRPr>
          </a:p>
        </p:txBody>
      </p:sp>
      <p:sp>
        <p:nvSpPr>
          <p:cNvPr id="1152" name="Google Shape;1152;p138"/>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53" name="Google Shape;1153;p138"/>
          <p:cNvPicPr preferRelativeResize="0"/>
          <p:nvPr/>
        </p:nvPicPr>
        <p:blipFill>
          <a:blip r:embed="rId4">
            <a:alphaModFix/>
          </a:blip>
          <a:stretch>
            <a:fillRect/>
          </a:stretch>
        </p:blipFill>
        <p:spPr>
          <a:xfrm>
            <a:off x="6906700" y="2931513"/>
            <a:ext cx="1868600" cy="1868600"/>
          </a:xfrm>
          <a:prstGeom prst="rect">
            <a:avLst/>
          </a:prstGeom>
          <a:noFill/>
          <a:ln>
            <a:noFill/>
          </a:ln>
        </p:spPr>
      </p:pic>
      <p:pic>
        <p:nvPicPr>
          <p:cNvPr id="1154" name="Google Shape;1154;p138"/>
          <p:cNvPicPr preferRelativeResize="0"/>
          <p:nvPr/>
        </p:nvPicPr>
        <p:blipFill>
          <a:blip r:embed="rId5">
            <a:alphaModFix/>
          </a:blip>
          <a:stretch>
            <a:fillRect/>
          </a:stretch>
        </p:blipFill>
        <p:spPr>
          <a:xfrm>
            <a:off x="203024" y="2919504"/>
            <a:ext cx="1868611" cy="1892623"/>
          </a:xfrm>
          <a:prstGeom prst="rect">
            <a:avLst/>
          </a:prstGeom>
          <a:noFill/>
          <a:ln>
            <a:noFill/>
          </a:ln>
        </p:spPr>
      </p:pic>
      <p:sp>
        <p:nvSpPr>
          <p:cNvPr id="1155" name="Google Shape;1155;p138"/>
          <p:cNvSpPr/>
          <p:nvPr/>
        </p:nvSpPr>
        <p:spPr>
          <a:xfrm>
            <a:off x="2218600" y="2931513"/>
            <a:ext cx="4319700" cy="1892700"/>
          </a:xfrm>
          <a:prstGeom prst="wedgeRoundRectCallout">
            <a:avLst>
              <a:gd fmla="val -58495" name="adj1"/>
              <a:gd fmla="val 4754" name="adj2"/>
              <a:gd fmla="val 0" name="adj3"/>
            </a:avLst>
          </a:prstGeom>
          <a:solidFill>
            <a:schemeClr val="lt1"/>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1156" name="Google Shape;1156;p138"/>
          <p:cNvSpPr/>
          <p:nvPr/>
        </p:nvSpPr>
        <p:spPr>
          <a:xfrm flipH="1">
            <a:off x="2606475" y="3169688"/>
            <a:ext cx="4319700" cy="1892700"/>
          </a:xfrm>
          <a:prstGeom prst="wedgeRoundRectCallout">
            <a:avLst>
              <a:gd fmla="val -60102" name="adj1"/>
              <a:gd fmla="val 3040" name="adj2"/>
              <a:gd fmla="val 0" name="adj3"/>
            </a:avLst>
          </a:prstGeom>
          <a:solidFill>
            <a:schemeClr val="lt1"/>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Montserrat"/>
              <a:ea typeface="Montserrat"/>
              <a:cs typeface="Montserrat"/>
              <a:sym typeface="Montserrat"/>
            </a:endParaRPr>
          </a:p>
        </p:txBody>
      </p:sp>
      <p:pic>
        <p:nvPicPr>
          <p:cNvPr id="1157" name="Google Shape;1157;p138"/>
          <p:cNvPicPr preferRelativeResize="0"/>
          <p:nvPr/>
        </p:nvPicPr>
        <p:blipFill>
          <a:blip r:embed="rId6">
            <a:alphaModFix/>
          </a:blip>
          <a:stretch>
            <a:fillRect/>
          </a:stretch>
        </p:blipFill>
        <p:spPr>
          <a:xfrm rot="1380233">
            <a:off x="3996931" y="2390765"/>
            <a:ext cx="1538781" cy="1538787"/>
          </a:xfrm>
          <a:prstGeom prst="rect">
            <a:avLst/>
          </a:prstGeom>
          <a:noFill/>
          <a:ln>
            <a:noFill/>
          </a:ln>
        </p:spPr>
      </p:pic>
      <p:pic>
        <p:nvPicPr>
          <p:cNvPr id="1158" name="Google Shape;1158;p138"/>
          <p:cNvPicPr preferRelativeResize="0"/>
          <p:nvPr/>
        </p:nvPicPr>
        <p:blipFill>
          <a:blip r:embed="rId7">
            <a:alphaModFix/>
          </a:blip>
          <a:stretch>
            <a:fillRect/>
          </a:stretch>
        </p:blipFill>
        <p:spPr>
          <a:xfrm>
            <a:off x="4300593" y="3346443"/>
            <a:ext cx="2266049" cy="1274654"/>
          </a:xfrm>
          <a:prstGeom prst="rect">
            <a:avLst/>
          </a:prstGeom>
          <a:noFill/>
          <a:ln>
            <a:noFill/>
          </a:ln>
        </p:spPr>
      </p:pic>
      <p:pic>
        <p:nvPicPr>
          <p:cNvPr id="1159" name="Google Shape;1159;p138"/>
          <p:cNvPicPr preferRelativeResize="0"/>
          <p:nvPr/>
        </p:nvPicPr>
        <p:blipFill>
          <a:blip r:embed="rId8">
            <a:alphaModFix/>
          </a:blip>
          <a:stretch>
            <a:fillRect/>
          </a:stretch>
        </p:blipFill>
        <p:spPr>
          <a:xfrm>
            <a:off x="2867837" y="2640373"/>
            <a:ext cx="1432766" cy="21380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3" name="Shape 1163"/>
        <p:cNvGrpSpPr/>
        <p:nvPr/>
      </p:nvGrpSpPr>
      <p:grpSpPr>
        <a:xfrm>
          <a:off x="0" y="0"/>
          <a:ext cx="0" cy="0"/>
          <a:chOff x="0" y="0"/>
          <a:chExt cx="0" cy="0"/>
        </a:xfrm>
      </p:grpSpPr>
      <p:sp>
        <p:nvSpPr>
          <p:cNvPr id="1164" name="Google Shape;1164;p13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65" name="Google Shape;1165;p139"/>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Multiple pathways and roles you</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can take on in NumPy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166" name="Google Shape;1166;p139"/>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67" name="Google Shape;1167;p139"/>
          <p:cNvPicPr preferRelativeResize="0"/>
          <p:nvPr/>
        </p:nvPicPr>
        <p:blipFill>
          <a:blip r:embed="rId4">
            <a:alphaModFix/>
          </a:blip>
          <a:stretch>
            <a:fillRect/>
          </a:stretch>
        </p:blipFill>
        <p:spPr>
          <a:xfrm>
            <a:off x="2427188" y="2521033"/>
            <a:ext cx="4553287" cy="2270313"/>
          </a:xfrm>
          <a:prstGeom prst="rect">
            <a:avLst/>
          </a:prstGeom>
          <a:noFill/>
          <a:ln>
            <a:noFill/>
          </a:ln>
        </p:spPr>
      </p:pic>
      <p:sp>
        <p:nvSpPr>
          <p:cNvPr id="1168" name="Google Shape;1168;p139"/>
          <p:cNvSpPr/>
          <p:nvPr/>
        </p:nvSpPr>
        <p:spPr>
          <a:xfrm>
            <a:off x="2427149" y="2342999"/>
            <a:ext cx="4465500" cy="2626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2" name="Shape 1172"/>
        <p:cNvGrpSpPr/>
        <p:nvPr/>
      </p:nvGrpSpPr>
      <p:grpSpPr>
        <a:xfrm>
          <a:off x="0" y="0"/>
          <a:ext cx="0" cy="0"/>
          <a:chOff x="0" y="0"/>
          <a:chExt cx="0" cy="0"/>
        </a:xfrm>
      </p:grpSpPr>
      <p:sp>
        <p:nvSpPr>
          <p:cNvPr id="1173" name="Google Shape;1173;p14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4" name="Google Shape;1174;p140"/>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Multiple pathways and roles you</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can take on in NumPy </a:t>
            </a:r>
            <a:r>
              <a:rPr lang="en" sz="2600">
                <a:solidFill>
                  <a:schemeClr val="accent2"/>
                </a:solidFill>
                <a:latin typeface="Montserrat"/>
                <a:ea typeface="Montserrat"/>
                <a:cs typeface="Montserrat"/>
                <a:sym typeface="Montserrat"/>
              </a:rPr>
              <a:t>→ Tell one story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175" name="Google Shape;1175;p140"/>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76" name="Google Shape;1176;p140"/>
          <p:cNvPicPr preferRelativeResize="0"/>
          <p:nvPr/>
        </p:nvPicPr>
        <p:blipFill>
          <a:blip r:embed="rId4">
            <a:alphaModFix/>
          </a:blip>
          <a:stretch>
            <a:fillRect/>
          </a:stretch>
        </p:blipFill>
        <p:spPr>
          <a:xfrm>
            <a:off x="2427188" y="2521033"/>
            <a:ext cx="4553287" cy="2270313"/>
          </a:xfrm>
          <a:prstGeom prst="rect">
            <a:avLst/>
          </a:prstGeom>
          <a:noFill/>
          <a:ln>
            <a:noFill/>
          </a:ln>
        </p:spPr>
      </p:pic>
      <p:sp>
        <p:nvSpPr>
          <p:cNvPr id="1177" name="Google Shape;1177;p140"/>
          <p:cNvSpPr/>
          <p:nvPr/>
        </p:nvSpPr>
        <p:spPr>
          <a:xfrm>
            <a:off x="2427149" y="2342999"/>
            <a:ext cx="4465500" cy="2626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8" name="Google Shape;1178;p140"/>
          <p:cNvSpPr/>
          <p:nvPr/>
        </p:nvSpPr>
        <p:spPr>
          <a:xfrm>
            <a:off x="3970575" y="2151248"/>
            <a:ext cx="3009900" cy="3009900"/>
          </a:xfrm>
          <a:prstGeom prst="mathMultiply">
            <a:avLst>
              <a:gd fmla="val 23520" name="adj1"/>
            </a:avLst>
          </a:prstGeom>
          <a:solidFill>
            <a:srgbClr val="ED5B2E"/>
          </a:solidFill>
          <a:ln cap="flat" cmpd="sng" w="19050">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9" name="Google Shape;1179;p140"/>
          <p:cNvSpPr/>
          <p:nvPr/>
        </p:nvSpPr>
        <p:spPr>
          <a:xfrm>
            <a:off x="2880350" y="2483575"/>
            <a:ext cx="1278600" cy="2557200"/>
          </a:xfrm>
          <a:prstGeom prst="ellipse">
            <a:avLst/>
          </a:prstGeom>
          <a:noFill/>
          <a:ln cap="flat" cmpd="sng" w="76200">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3" name="Shape 1183"/>
        <p:cNvGrpSpPr/>
        <p:nvPr/>
      </p:nvGrpSpPr>
      <p:grpSpPr>
        <a:xfrm>
          <a:off x="0" y="0"/>
          <a:ext cx="0" cy="0"/>
          <a:chOff x="0" y="0"/>
          <a:chExt cx="0" cy="0"/>
        </a:xfrm>
      </p:grpSpPr>
      <p:sp>
        <p:nvSpPr>
          <p:cNvPr id="1184" name="Google Shape;1184;p14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85" name="Google Shape;1185;p141"/>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chemeClr val="accent2"/>
                </a:solidFill>
                <a:latin typeface="Montserrat"/>
                <a:ea typeface="Montserrat"/>
                <a:cs typeface="Montserrat"/>
                <a:sym typeface="Montserrat"/>
              </a:rPr>
              <a:t>Tell one story → Based on a true story!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186" name="Google Shape;1186;p141"/>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87" name="Google Shape;1187;p141"/>
          <p:cNvPicPr preferRelativeResize="0"/>
          <p:nvPr/>
        </p:nvPicPr>
        <p:blipFill>
          <a:blip r:embed="rId4">
            <a:alphaModFix/>
          </a:blip>
          <a:stretch>
            <a:fillRect/>
          </a:stretch>
        </p:blipFill>
        <p:spPr>
          <a:xfrm>
            <a:off x="221125" y="2843500"/>
            <a:ext cx="2533650" cy="1333500"/>
          </a:xfrm>
          <a:prstGeom prst="rect">
            <a:avLst/>
          </a:prstGeom>
          <a:noFill/>
          <a:ln>
            <a:noFill/>
          </a:ln>
        </p:spPr>
      </p:pic>
      <p:pic>
        <p:nvPicPr>
          <p:cNvPr id="1188" name="Google Shape;1188;p141"/>
          <p:cNvPicPr preferRelativeResize="0"/>
          <p:nvPr/>
        </p:nvPicPr>
        <p:blipFill>
          <a:blip r:embed="rId5">
            <a:alphaModFix/>
          </a:blip>
          <a:stretch>
            <a:fillRect/>
          </a:stretch>
        </p:blipFill>
        <p:spPr>
          <a:xfrm>
            <a:off x="2982447" y="2191500"/>
            <a:ext cx="5864651" cy="2488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2" name="Shape 1192"/>
        <p:cNvGrpSpPr/>
        <p:nvPr/>
      </p:nvGrpSpPr>
      <p:grpSpPr>
        <a:xfrm>
          <a:off x="0" y="0"/>
          <a:ext cx="0" cy="0"/>
          <a:chOff x="0" y="0"/>
          <a:chExt cx="0" cy="0"/>
        </a:xfrm>
      </p:grpSpPr>
      <p:sp>
        <p:nvSpPr>
          <p:cNvPr id="1193" name="Google Shape;1193;p14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94" name="Google Shape;1194;p142"/>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chemeClr val="accent2"/>
                </a:solidFill>
                <a:latin typeface="Montserrat"/>
                <a:ea typeface="Montserrat"/>
                <a:cs typeface="Montserrat"/>
                <a:sym typeface="Montserrat"/>
              </a:rPr>
              <a:t>Tell one story </a:t>
            </a:r>
            <a:r>
              <a:rPr lang="en" sz="2600">
                <a:solidFill>
                  <a:schemeClr val="accent2"/>
                </a:solidFill>
                <a:latin typeface="Montserrat"/>
                <a:ea typeface="Montserrat"/>
                <a:cs typeface="Montserrat"/>
                <a:sym typeface="Montserrat"/>
              </a:rPr>
              <a:t>→ Based on a true story!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195" name="Google Shape;1195;p142"/>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196" name="Google Shape;1196;p142"/>
          <p:cNvPicPr preferRelativeResize="0"/>
          <p:nvPr/>
        </p:nvPicPr>
        <p:blipFill>
          <a:blip r:embed="rId4">
            <a:alphaModFix/>
          </a:blip>
          <a:stretch>
            <a:fillRect/>
          </a:stretch>
        </p:blipFill>
        <p:spPr>
          <a:xfrm>
            <a:off x="1465825" y="1956625"/>
            <a:ext cx="5986876" cy="3045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sp>
        <p:nvSpPr>
          <p:cNvPr id="1201" name="Google Shape;1201;p14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02" name="Google Shape;1202;p143"/>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chemeClr val="accent2"/>
                </a:solidFill>
                <a:latin typeface="Montserrat"/>
                <a:ea typeface="Montserrat"/>
                <a:cs typeface="Montserrat"/>
                <a:sym typeface="Montserrat"/>
              </a:rPr>
              <a:t>Tell one story → Based on a true story!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03" name="Google Shape;1203;p143"/>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204" name="Google Shape;1204;p143"/>
          <p:cNvPicPr preferRelativeResize="0"/>
          <p:nvPr/>
        </p:nvPicPr>
        <p:blipFill>
          <a:blip r:embed="rId4">
            <a:alphaModFix/>
          </a:blip>
          <a:stretch>
            <a:fillRect/>
          </a:stretch>
        </p:blipFill>
        <p:spPr>
          <a:xfrm>
            <a:off x="1420000" y="1977475"/>
            <a:ext cx="5811401" cy="330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6"/>
          <p:cNvSpPr txBox="1"/>
          <p:nvPr/>
        </p:nvSpPr>
        <p:spPr>
          <a:xfrm>
            <a:off x="2854325" y="56327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Comics in NumPy?</a:t>
            </a:r>
            <a:br>
              <a:rPr lang="en" sz="6000">
                <a:solidFill>
                  <a:srgbClr val="ED5B2E"/>
                </a:solidFill>
                <a:latin typeface="Caveat Brush"/>
                <a:ea typeface="Caveat Brush"/>
                <a:cs typeface="Caveat Brush"/>
                <a:sym typeface="Caveat Brush"/>
              </a:rPr>
            </a:br>
            <a:r>
              <a:rPr lang="en" sz="6000">
                <a:solidFill>
                  <a:srgbClr val="ED5B2E"/>
                </a:solidFill>
                <a:latin typeface="Caveat Brush"/>
                <a:ea typeface="Caveat Brush"/>
                <a:cs typeface="Caveat Brush"/>
                <a:sym typeface="Caveat Brush"/>
              </a:rPr>
              <a:t>More Likely</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Than you Think!</a:t>
            </a:r>
            <a:endParaRPr sz="6000">
              <a:solidFill>
                <a:srgbClr val="ED5B2E"/>
              </a:solidFill>
              <a:latin typeface="Caveat Brush"/>
              <a:ea typeface="Caveat Brush"/>
              <a:cs typeface="Caveat Brush"/>
              <a:sym typeface="Caveat Brush"/>
            </a:endParaRPr>
          </a:p>
        </p:txBody>
      </p:sp>
      <p:grpSp>
        <p:nvGrpSpPr>
          <p:cNvPr id="262" name="Google Shape;262;p36"/>
          <p:cNvGrpSpPr/>
          <p:nvPr/>
        </p:nvGrpSpPr>
        <p:grpSpPr>
          <a:xfrm>
            <a:off x="6752528" y="3072398"/>
            <a:ext cx="2095491" cy="1615244"/>
            <a:chOff x="3038242" y="620317"/>
            <a:chExt cx="3067619" cy="1615244"/>
          </a:xfrm>
        </p:grpSpPr>
        <p:grpSp>
          <p:nvGrpSpPr>
            <p:cNvPr id="263" name="Google Shape;263;p36"/>
            <p:cNvGrpSpPr/>
            <p:nvPr/>
          </p:nvGrpSpPr>
          <p:grpSpPr>
            <a:xfrm>
              <a:off x="3038242" y="620317"/>
              <a:ext cx="3067619" cy="1615244"/>
              <a:chOff x="0" y="-38100"/>
              <a:chExt cx="1615812" cy="850800"/>
            </a:xfrm>
          </p:grpSpPr>
          <p:sp>
            <p:nvSpPr>
              <p:cNvPr id="264" name="Google Shape;264;p36"/>
              <p:cNvSpPr/>
              <p:nvPr/>
            </p:nvSpPr>
            <p:spPr>
              <a:xfrm>
                <a:off x="0" y="0"/>
                <a:ext cx="1615812" cy="222390"/>
              </a:xfrm>
              <a:custGeom>
                <a:rect b="b" l="l" r="r" t="t"/>
                <a:pathLst>
                  <a:path extrusionOk="0" h="222390" w="1615812">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36"/>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6" name="Google Shape;266;p36"/>
            <p:cNvSpPr txBox="1"/>
            <p:nvPr/>
          </p:nvSpPr>
          <p:spPr>
            <a:xfrm>
              <a:off x="3299615" y="749101"/>
              <a:ext cx="25449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2100">
                  <a:solidFill>
                    <a:srgbClr val="FFFFFF"/>
                  </a:solidFill>
                  <a:latin typeface="Roboto"/>
                  <a:ea typeface="Roboto"/>
                  <a:cs typeface="Roboto"/>
                  <a:sym typeface="Roboto"/>
                </a:rPr>
                <a:t>Mars Lee</a:t>
              </a:r>
              <a:endParaRPr sz="700"/>
            </a:p>
          </p:txBody>
        </p:sp>
      </p:grpSp>
      <p:sp>
        <p:nvSpPr>
          <p:cNvPr id="267" name="Google Shape;267;p36"/>
          <p:cNvSpPr txBox="1"/>
          <p:nvPr/>
        </p:nvSpPr>
        <p:spPr>
          <a:xfrm>
            <a:off x="5910825" y="4013400"/>
            <a:ext cx="3151500" cy="365700"/>
          </a:xfrm>
          <a:prstGeom prst="rect">
            <a:avLst/>
          </a:prstGeom>
          <a:noFill/>
          <a:ln>
            <a:noFill/>
          </a:ln>
        </p:spPr>
        <p:txBody>
          <a:bodyPr anchorCtr="0" anchor="t" bIns="0" lIns="0" spcFirstLastPara="1" rIns="0" wrap="square" tIns="0">
            <a:spAutoFit/>
          </a:bodyPr>
          <a:lstStyle/>
          <a:p>
            <a:pPr indent="0" lvl="0" marL="0" marR="0" rtl="0" algn="ctr">
              <a:lnSpc>
                <a:spcPct val="87997"/>
              </a:lnSpc>
              <a:spcBef>
                <a:spcPts val="0"/>
              </a:spcBef>
              <a:spcAft>
                <a:spcPts val="0"/>
              </a:spcAft>
              <a:buNone/>
            </a:pPr>
            <a:r>
              <a:rPr lang="en" sz="2699">
                <a:solidFill>
                  <a:srgbClr val="ED5B2E"/>
                </a:solidFill>
                <a:latin typeface="Sriracha"/>
                <a:ea typeface="Sriracha"/>
                <a:cs typeface="Sriracha"/>
                <a:sym typeface="Sriracha"/>
              </a:rPr>
              <a:t>PyData NYC 2023</a:t>
            </a:r>
            <a:endParaRPr sz="100"/>
          </a:p>
        </p:txBody>
      </p:sp>
      <p:pic>
        <p:nvPicPr>
          <p:cNvPr id="268" name="Google Shape;268;p36"/>
          <p:cNvPicPr preferRelativeResize="0"/>
          <p:nvPr/>
        </p:nvPicPr>
        <p:blipFill>
          <a:blip r:embed="rId4">
            <a:alphaModFix/>
          </a:blip>
          <a:stretch>
            <a:fillRect/>
          </a:stretch>
        </p:blipFill>
        <p:spPr>
          <a:xfrm>
            <a:off x="244548" y="0"/>
            <a:ext cx="3327704" cy="5143501"/>
          </a:xfrm>
          <a:prstGeom prst="rect">
            <a:avLst/>
          </a:prstGeom>
          <a:noFill/>
          <a:ln>
            <a:noFill/>
          </a:ln>
        </p:spPr>
      </p:pic>
      <p:sp>
        <p:nvSpPr>
          <p:cNvPr id="269" name="Google Shape;269;p36"/>
          <p:cNvSpPr/>
          <p:nvPr/>
        </p:nvSpPr>
        <p:spPr>
          <a:xfrm>
            <a:off x="24492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8" name="Shape 1208"/>
        <p:cNvGrpSpPr/>
        <p:nvPr/>
      </p:nvGrpSpPr>
      <p:grpSpPr>
        <a:xfrm>
          <a:off x="0" y="0"/>
          <a:ext cx="0" cy="0"/>
          <a:chOff x="0" y="0"/>
          <a:chExt cx="0" cy="0"/>
        </a:xfrm>
      </p:grpSpPr>
      <p:sp>
        <p:nvSpPr>
          <p:cNvPr id="1209" name="Google Shape;1209;p14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10" name="Google Shape;1210;p144"/>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11" name="Google Shape;1211;p144"/>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212" name="Google Shape;1212;p144"/>
          <p:cNvPicPr preferRelativeResize="0"/>
          <p:nvPr/>
        </p:nvPicPr>
        <p:blipFill rotWithShape="1">
          <a:blip r:embed="rId4">
            <a:alphaModFix/>
          </a:blip>
          <a:srcRect b="20792" l="0" r="0" t="21192"/>
          <a:stretch/>
        </p:blipFill>
        <p:spPr>
          <a:xfrm>
            <a:off x="1778000" y="1573675"/>
            <a:ext cx="5550600" cy="34654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6" name="Shape 1216"/>
        <p:cNvGrpSpPr/>
        <p:nvPr/>
      </p:nvGrpSpPr>
      <p:grpSpPr>
        <a:xfrm>
          <a:off x="0" y="0"/>
          <a:ext cx="0" cy="0"/>
          <a:chOff x="0" y="0"/>
          <a:chExt cx="0" cy="0"/>
        </a:xfrm>
      </p:grpSpPr>
      <p:pic>
        <p:nvPicPr>
          <p:cNvPr id="1217" name="Google Shape;1217;p145"/>
          <p:cNvPicPr preferRelativeResize="0"/>
          <p:nvPr/>
        </p:nvPicPr>
        <p:blipFill>
          <a:blip r:embed="rId4">
            <a:alphaModFix/>
          </a:blip>
          <a:stretch>
            <a:fillRect/>
          </a:stretch>
        </p:blipFill>
        <p:spPr>
          <a:xfrm>
            <a:off x="439438" y="295802"/>
            <a:ext cx="8227725" cy="4628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1" name="Shape 1221"/>
        <p:cNvGrpSpPr/>
        <p:nvPr/>
      </p:nvGrpSpPr>
      <p:grpSpPr>
        <a:xfrm>
          <a:off x="0" y="0"/>
          <a:ext cx="0" cy="0"/>
          <a:chOff x="0" y="0"/>
          <a:chExt cx="0" cy="0"/>
        </a:xfrm>
      </p:grpSpPr>
      <p:sp>
        <p:nvSpPr>
          <p:cNvPr id="1222" name="Google Shape;1222;p146"/>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pic>
        <p:nvPicPr>
          <p:cNvPr id="1223" name="Google Shape;1223;p146"/>
          <p:cNvPicPr preferRelativeResize="0"/>
          <p:nvPr/>
        </p:nvPicPr>
        <p:blipFill>
          <a:blip r:embed="rId4">
            <a:alphaModFix/>
          </a:blip>
          <a:stretch>
            <a:fillRect/>
          </a:stretch>
        </p:blipFill>
        <p:spPr>
          <a:xfrm>
            <a:off x="439438" y="295802"/>
            <a:ext cx="8227725" cy="4628100"/>
          </a:xfrm>
          <a:prstGeom prst="rect">
            <a:avLst/>
          </a:prstGeom>
          <a:noFill/>
          <a:ln>
            <a:noFill/>
          </a:ln>
        </p:spPr>
      </p:pic>
      <p:pic>
        <p:nvPicPr>
          <p:cNvPr id="1224" name="Google Shape;1224;p146"/>
          <p:cNvPicPr preferRelativeResize="0"/>
          <p:nvPr/>
        </p:nvPicPr>
        <p:blipFill>
          <a:blip r:embed="rId5">
            <a:alphaModFix/>
          </a:blip>
          <a:stretch>
            <a:fillRect/>
          </a:stretch>
        </p:blipFill>
        <p:spPr>
          <a:xfrm rot="-1286136">
            <a:off x="92364" y="1467833"/>
            <a:ext cx="1499656" cy="789290"/>
          </a:xfrm>
          <a:prstGeom prst="rect">
            <a:avLst/>
          </a:prstGeom>
          <a:noFill/>
          <a:ln>
            <a:noFill/>
          </a:ln>
        </p:spPr>
      </p:pic>
      <p:pic>
        <p:nvPicPr>
          <p:cNvPr id="1225" name="Google Shape;1225;p146"/>
          <p:cNvPicPr preferRelativeResize="0"/>
          <p:nvPr/>
        </p:nvPicPr>
        <p:blipFill>
          <a:blip r:embed="rId6">
            <a:alphaModFix/>
          </a:blip>
          <a:stretch>
            <a:fillRect/>
          </a:stretch>
        </p:blipFill>
        <p:spPr>
          <a:xfrm rot="738560">
            <a:off x="5828448" y="3591625"/>
            <a:ext cx="2344749" cy="994750"/>
          </a:xfrm>
          <a:prstGeom prst="rect">
            <a:avLst/>
          </a:prstGeom>
          <a:noFill/>
          <a:ln>
            <a:noFill/>
          </a:ln>
        </p:spPr>
      </p:pic>
      <p:pic>
        <p:nvPicPr>
          <p:cNvPr id="1226" name="Google Shape;1226;p146"/>
          <p:cNvPicPr preferRelativeResize="0"/>
          <p:nvPr/>
        </p:nvPicPr>
        <p:blipFill>
          <a:blip r:embed="rId7">
            <a:alphaModFix/>
          </a:blip>
          <a:stretch>
            <a:fillRect/>
          </a:stretch>
        </p:blipFill>
        <p:spPr>
          <a:xfrm rot="1257866">
            <a:off x="5959025" y="812425"/>
            <a:ext cx="2521739" cy="1282750"/>
          </a:xfrm>
          <a:prstGeom prst="rect">
            <a:avLst/>
          </a:prstGeom>
          <a:noFill/>
          <a:ln>
            <a:noFill/>
          </a:ln>
        </p:spPr>
      </p:pic>
      <p:pic>
        <p:nvPicPr>
          <p:cNvPr id="1227" name="Google Shape;1227;p146"/>
          <p:cNvPicPr preferRelativeResize="0"/>
          <p:nvPr/>
        </p:nvPicPr>
        <p:blipFill>
          <a:blip r:embed="rId8">
            <a:alphaModFix/>
          </a:blip>
          <a:stretch>
            <a:fillRect/>
          </a:stretch>
        </p:blipFill>
        <p:spPr>
          <a:xfrm rot="-851134">
            <a:off x="942231" y="3185383"/>
            <a:ext cx="2399489" cy="136631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1" name="Shape 1231"/>
        <p:cNvGrpSpPr/>
        <p:nvPr/>
      </p:nvGrpSpPr>
      <p:grpSpPr>
        <a:xfrm>
          <a:off x="0" y="0"/>
          <a:ext cx="0" cy="0"/>
          <a:chOff x="0" y="0"/>
          <a:chExt cx="0" cy="0"/>
        </a:xfrm>
      </p:grpSpPr>
      <p:sp>
        <p:nvSpPr>
          <p:cNvPr id="1232" name="Google Shape;1232;p14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3" name="Google Shape;1233;p147"/>
          <p:cNvSpPr txBox="1"/>
          <p:nvPr/>
        </p:nvSpPr>
        <p:spPr>
          <a:xfrm>
            <a:off x="563025" y="1080775"/>
            <a:ext cx="81936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Tools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a script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Visual metaphors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Process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34" name="Google Shape;1234;p147"/>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235" name="Google Shape;1235;p147"/>
          <p:cNvPicPr preferRelativeResize="0"/>
          <p:nvPr/>
        </p:nvPicPr>
        <p:blipFill rotWithShape="1">
          <a:blip r:embed="rId4">
            <a:alphaModFix/>
          </a:blip>
          <a:srcRect b="20792" l="0" r="0" t="21192"/>
          <a:stretch/>
        </p:blipFill>
        <p:spPr>
          <a:xfrm>
            <a:off x="4478875" y="1634450"/>
            <a:ext cx="4444524" cy="2774899"/>
          </a:xfrm>
          <a:prstGeom prst="rect">
            <a:avLst/>
          </a:prstGeom>
          <a:noFill/>
          <a:ln>
            <a:noFill/>
          </a:ln>
        </p:spPr>
      </p:pic>
      <p:pic>
        <p:nvPicPr>
          <p:cNvPr id="1236" name="Google Shape;1236;p147"/>
          <p:cNvPicPr preferRelativeResize="0"/>
          <p:nvPr/>
        </p:nvPicPr>
        <p:blipFill>
          <a:blip r:embed="rId5">
            <a:alphaModFix/>
          </a:blip>
          <a:stretch>
            <a:fillRect/>
          </a:stretch>
        </p:blipFill>
        <p:spPr>
          <a:xfrm rot="-1286132">
            <a:off x="3892195" y="2597062"/>
            <a:ext cx="897422" cy="472325"/>
          </a:xfrm>
          <a:prstGeom prst="rect">
            <a:avLst/>
          </a:prstGeom>
          <a:noFill/>
          <a:ln>
            <a:noFill/>
          </a:ln>
        </p:spPr>
      </p:pic>
      <p:pic>
        <p:nvPicPr>
          <p:cNvPr id="1237" name="Google Shape;1237;p147"/>
          <p:cNvPicPr preferRelativeResize="0"/>
          <p:nvPr/>
        </p:nvPicPr>
        <p:blipFill>
          <a:blip r:embed="rId6">
            <a:alphaModFix/>
          </a:blip>
          <a:stretch>
            <a:fillRect/>
          </a:stretch>
        </p:blipFill>
        <p:spPr>
          <a:xfrm rot="738558">
            <a:off x="7324778" y="3867976"/>
            <a:ext cx="1403143" cy="595275"/>
          </a:xfrm>
          <a:prstGeom prst="rect">
            <a:avLst/>
          </a:prstGeom>
          <a:noFill/>
          <a:ln>
            <a:noFill/>
          </a:ln>
        </p:spPr>
      </p:pic>
      <p:pic>
        <p:nvPicPr>
          <p:cNvPr id="1238" name="Google Shape;1238;p147"/>
          <p:cNvPicPr preferRelativeResize="0"/>
          <p:nvPr/>
        </p:nvPicPr>
        <p:blipFill>
          <a:blip r:embed="rId7">
            <a:alphaModFix/>
          </a:blip>
          <a:stretch>
            <a:fillRect/>
          </a:stretch>
        </p:blipFill>
        <p:spPr>
          <a:xfrm rot="1257861">
            <a:off x="7402918" y="2204855"/>
            <a:ext cx="1509056" cy="767620"/>
          </a:xfrm>
          <a:prstGeom prst="rect">
            <a:avLst/>
          </a:prstGeom>
          <a:noFill/>
          <a:ln>
            <a:noFill/>
          </a:ln>
        </p:spPr>
      </p:pic>
      <p:pic>
        <p:nvPicPr>
          <p:cNvPr id="1239" name="Google Shape;1239;p147"/>
          <p:cNvPicPr preferRelativeResize="0"/>
          <p:nvPr/>
        </p:nvPicPr>
        <p:blipFill>
          <a:blip r:embed="rId8">
            <a:alphaModFix/>
          </a:blip>
          <a:stretch>
            <a:fillRect/>
          </a:stretch>
        </p:blipFill>
        <p:spPr>
          <a:xfrm rot="-851133">
            <a:off x="4400772" y="3624873"/>
            <a:ext cx="1435901" cy="8176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3" name="Shape 1243"/>
        <p:cNvGrpSpPr/>
        <p:nvPr/>
      </p:nvGrpSpPr>
      <p:grpSpPr>
        <a:xfrm>
          <a:off x="0" y="0"/>
          <a:ext cx="0" cy="0"/>
          <a:chOff x="0" y="0"/>
          <a:chExt cx="0" cy="0"/>
        </a:xfrm>
      </p:grpSpPr>
      <p:sp>
        <p:nvSpPr>
          <p:cNvPr id="1244" name="Google Shape;1244;p14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5" name="Google Shape;1245;p148"/>
          <p:cNvSpPr txBox="1"/>
          <p:nvPr/>
        </p:nvSpPr>
        <p:spPr>
          <a:xfrm>
            <a:off x="563025" y="1080775"/>
            <a:ext cx="8193600" cy="800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Tools</a:t>
            </a:r>
            <a:endParaRPr sz="2600">
              <a:solidFill>
                <a:srgbClr val="BA3911"/>
              </a:solidFill>
              <a:latin typeface="Montserrat"/>
              <a:ea typeface="Montserrat"/>
              <a:cs typeface="Montserrat"/>
              <a:sym typeface="Montserrat"/>
            </a:endParaRPr>
          </a:p>
        </p:txBody>
      </p:sp>
      <p:sp>
        <p:nvSpPr>
          <p:cNvPr id="1246" name="Google Shape;1246;p148"/>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247" name="Google Shape;1247;p148"/>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48" name="Google Shape;1248;p148"/>
          <p:cNvPicPr preferRelativeResize="0"/>
          <p:nvPr/>
        </p:nvPicPr>
        <p:blipFill>
          <a:blip r:embed="rId4">
            <a:alphaModFix/>
          </a:blip>
          <a:stretch>
            <a:fillRect/>
          </a:stretch>
        </p:blipFill>
        <p:spPr>
          <a:xfrm>
            <a:off x="2747925" y="1563375"/>
            <a:ext cx="5921100" cy="33713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2" name="Shape 1252"/>
        <p:cNvGrpSpPr/>
        <p:nvPr/>
      </p:nvGrpSpPr>
      <p:grpSpPr>
        <a:xfrm>
          <a:off x="0" y="0"/>
          <a:ext cx="0" cy="0"/>
          <a:chOff x="0" y="0"/>
          <a:chExt cx="0" cy="0"/>
        </a:xfrm>
      </p:grpSpPr>
      <p:sp>
        <p:nvSpPr>
          <p:cNvPr id="1253" name="Google Shape;1253;p14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4" name="Google Shape;1254;p149"/>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Tools: my hands, a 10 year old Wacom Bamboo tablet, Krita</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55" name="Google Shape;1255;p149"/>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256" name="Google Shape;1256;p149"/>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57" name="Google Shape;1257;p149"/>
          <p:cNvPicPr preferRelativeResize="0"/>
          <p:nvPr/>
        </p:nvPicPr>
        <p:blipFill>
          <a:blip r:embed="rId4">
            <a:alphaModFix/>
          </a:blip>
          <a:stretch>
            <a:fillRect/>
          </a:stretch>
        </p:blipFill>
        <p:spPr>
          <a:xfrm>
            <a:off x="3454275" y="2412025"/>
            <a:ext cx="5203676" cy="2542750"/>
          </a:xfrm>
          <a:prstGeom prst="rect">
            <a:avLst/>
          </a:prstGeom>
          <a:noFill/>
          <a:ln>
            <a:noFill/>
          </a:ln>
        </p:spPr>
      </p:pic>
      <p:pic>
        <p:nvPicPr>
          <p:cNvPr id="1258" name="Google Shape;1258;p149"/>
          <p:cNvPicPr preferRelativeResize="0"/>
          <p:nvPr/>
        </p:nvPicPr>
        <p:blipFill>
          <a:blip r:embed="rId5">
            <a:alphaModFix/>
          </a:blip>
          <a:stretch>
            <a:fillRect/>
          </a:stretch>
        </p:blipFill>
        <p:spPr>
          <a:xfrm rot="-714553">
            <a:off x="581910" y="2712213"/>
            <a:ext cx="2425831" cy="1940697"/>
          </a:xfrm>
          <a:prstGeom prst="rect">
            <a:avLst/>
          </a:prstGeom>
          <a:noFill/>
          <a:ln>
            <a:noFill/>
          </a:ln>
        </p:spPr>
      </p:pic>
      <p:pic>
        <p:nvPicPr>
          <p:cNvPr id="1259" name="Google Shape;1259;p149"/>
          <p:cNvPicPr preferRelativeResize="0"/>
          <p:nvPr/>
        </p:nvPicPr>
        <p:blipFill>
          <a:blip r:embed="rId6">
            <a:alphaModFix/>
          </a:blip>
          <a:stretch>
            <a:fillRect/>
          </a:stretch>
        </p:blipFill>
        <p:spPr>
          <a:xfrm rot="902488">
            <a:off x="2805071" y="3704149"/>
            <a:ext cx="1293633" cy="129364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3" name="Shape 1263"/>
        <p:cNvGrpSpPr/>
        <p:nvPr/>
      </p:nvGrpSpPr>
      <p:grpSpPr>
        <a:xfrm>
          <a:off x="0" y="0"/>
          <a:ext cx="0" cy="0"/>
          <a:chOff x="0" y="0"/>
          <a:chExt cx="0" cy="0"/>
        </a:xfrm>
      </p:grpSpPr>
      <p:sp>
        <p:nvSpPr>
          <p:cNvPr id="1264" name="Google Shape;1264;p15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65" name="Google Shape;1265;p150"/>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a script</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pic>
        <p:nvPicPr>
          <p:cNvPr id="1266" name="Google Shape;1266;p150"/>
          <p:cNvPicPr preferRelativeResize="0"/>
          <p:nvPr/>
        </p:nvPicPr>
        <p:blipFill>
          <a:blip r:embed="rId4">
            <a:alphaModFix/>
          </a:blip>
          <a:stretch>
            <a:fillRect/>
          </a:stretch>
        </p:blipFill>
        <p:spPr>
          <a:xfrm>
            <a:off x="1587150" y="1960300"/>
            <a:ext cx="6145349" cy="2740700"/>
          </a:xfrm>
          <a:prstGeom prst="rect">
            <a:avLst/>
          </a:prstGeom>
          <a:noFill/>
          <a:ln>
            <a:noFill/>
          </a:ln>
        </p:spPr>
      </p:pic>
      <p:sp>
        <p:nvSpPr>
          <p:cNvPr id="1267" name="Google Shape;1267;p150"/>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pic>
        <p:nvPicPr>
          <p:cNvPr id="1268" name="Google Shape;1268;p150"/>
          <p:cNvPicPr preferRelativeResize="0"/>
          <p:nvPr/>
        </p:nvPicPr>
        <p:blipFill>
          <a:blip r:embed="rId5">
            <a:alphaModFix/>
          </a:blip>
          <a:stretch>
            <a:fillRect/>
          </a:stretch>
        </p:blipFill>
        <p:spPr>
          <a:xfrm rot="-1286125">
            <a:off x="976817" y="2227896"/>
            <a:ext cx="1451442" cy="763909"/>
          </a:xfrm>
          <a:prstGeom prst="rect">
            <a:avLst/>
          </a:prstGeom>
          <a:noFill/>
          <a:ln>
            <a:noFill/>
          </a:ln>
        </p:spPr>
      </p:pic>
      <p:pic>
        <p:nvPicPr>
          <p:cNvPr id="1269" name="Google Shape;1269;p150"/>
          <p:cNvPicPr preferRelativeResize="0"/>
          <p:nvPr/>
        </p:nvPicPr>
        <p:blipFill>
          <a:blip r:embed="rId6">
            <a:alphaModFix/>
          </a:blip>
          <a:stretch>
            <a:fillRect/>
          </a:stretch>
        </p:blipFill>
        <p:spPr>
          <a:xfrm rot="738552">
            <a:off x="7012228" y="3227186"/>
            <a:ext cx="2062216" cy="874875"/>
          </a:xfrm>
          <a:prstGeom prst="rect">
            <a:avLst/>
          </a:prstGeom>
          <a:noFill/>
          <a:ln>
            <a:noFill/>
          </a:ln>
        </p:spPr>
      </p:pic>
      <p:pic>
        <p:nvPicPr>
          <p:cNvPr id="1270" name="Google Shape;1270;p150"/>
          <p:cNvPicPr preferRelativeResize="0"/>
          <p:nvPr/>
        </p:nvPicPr>
        <p:blipFill>
          <a:blip r:embed="rId7">
            <a:alphaModFix/>
          </a:blip>
          <a:stretch>
            <a:fillRect/>
          </a:stretch>
        </p:blipFill>
        <p:spPr>
          <a:xfrm rot="1257864">
            <a:off x="6037256" y="1850641"/>
            <a:ext cx="2111845" cy="1074246"/>
          </a:xfrm>
          <a:prstGeom prst="rect">
            <a:avLst/>
          </a:prstGeom>
          <a:noFill/>
          <a:ln>
            <a:noFill/>
          </a:ln>
        </p:spPr>
      </p:pic>
      <p:pic>
        <p:nvPicPr>
          <p:cNvPr id="1271" name="Google Shape;1271;p150"/>
          <p:cNvPicPr preferRelativeResize="0"/>
          <p:nvPr/>
        </p:nvPicPr>
        <p:blipFill>
          <a:blip r:embed="rId8">
            <a:alphaModFix/>
          </a:blip>
          <a:stretch>
            <a:fillRect/>
          </a:stretch>
        </p:blipFill>
        <p:spPr>
          <a:xfrm rot="-851116">
            <a:off x="741100" y="3620345"/>
            <a:ext cx="2318177" cy="131998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5" name="Shape 1275"/>
        <p:cNvGrpSpPr/>
        <p:nvPr/>
      </p:nvGrpSpPr>
      <p:grpSpPr>
        <a:xfrm>
          <a:off x="0" y="0"/>
          <a:ext cx="0" cy="0"/>
          <a:chOff x="0" y="0"/>
          <a:chExt cx="0" cy="0"/>
        </a:xfrm>
      </p:grpSpPr>
      <p:sp>
        <p:nvSpPr>
          <p:cNvPr id="1276" name="Google Shape;1276;p15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77" name="Google Shape;1277;p151"/>
          <p:cNvSpPr txBox="1"/>
          <p:nvPr/>
        </p:nvSpPr>
        <p:spPr>
          <a:xfrm>
            <a:off x="563025" y="1080775"/>
            <a:ext cx="8193600" cy="4402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a script</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Find the </a:t>
            </a:r>
            <a:r>
              <a:rPr lang="en" sz="2600">
                <a:solidFill>
                  <a:srgbClr val="BA3911"/>
                </a:solidFill>
                <a:latin typeface="Montserrat"/>
                <a:ea typeface="Montserrat"/>
                <a:cs typeface="Montserrat"/>
                <a:sym typeface="Montserrat"/>
              </a:rPr>
              <a:t>overarching</a:t>
            </a:r>
            <a:r>
              <a:rPr lang="en" sz="2600">
                <a:solidFill>
                  <a:srgbClr val="BA3911"/>
                </a:solidFill>
                <a:latin typeface="Montserrat"/>
                <a:ea typeface="Montserrat"/>
                <a:cs typeface="Montserrat"/>
                <a:sym typeface="Montserrat"/>
              </a:rPr>
              <a:t> story:</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is made by the people who use it- scientists!</a:t>
            </a:r>
            <a:endParaRPr sz="2600">
              <a:solidFill>
                <a:srgbClr val="BA3911"/>
              </a:solidFill>
              <a:latin typeface="Montserrat"/>
              <a:ea typeface="Montserrat"/>
              <a:cs typeface="Montserrat"/>
              <a:sym typeface="Montserrat"/>
            </a:endParaRPr>
          </a:p>
          <a:p>
            <a:pPr indent="0" lvl="0" marL="13716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The emotional core</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Scratch my itch</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78" name="Google Shape;1278;p151"/>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2" name="Shape 1282"/>
        <p:cNvGrpSpPr/>
        <p:nvPr/>
      </p:nvGrpSpPr>
      <p:grpSpPr>
        <a:xfrm>
          <a:off x="0" y="0"/>
          <a:ext cx="0" cy="0"/>
          <a:chOff x="0" y="0"/>
          <a:chExt cx="0" cy="0"/>
        </a:xfrm>
      </p:grpSpPr>
      <p:sp>
        <p:nvSpPr>
          <p:cNvPr id="1283" name="Google Shape;1283;p15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84" name="Google Shape;1284;p152"/>
          <p:cNvSpPr txBox="1"/>
          <p:nvPr/>
        </p:nvSpPr>
        <p:spPr>
          <a:xfrm>
            <a:off x="563025" y="1080775"/>
            <a:ext cx="8193600" cy="4002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a script</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Invent characters- scientists!</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The emotional core</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 don’t like this about NumPy…</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We can fix it!</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85" name="Google Shape;1285;p152"/>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9" name="Shape 1289"/>
        <p:cNvGrpSpPr/>
        <p:nvPr/>
      </p:nvGrpSpPr>
      <p:grpSpPr>
        <a:xfrm>
          <a:off x="0" y="0"/>
          <a:ext cx="0" cy="0"/>
          <a:chOff x="0" y="0"/>
          <a:chExt cx="0" cy="0"/>
        </a:xfrm>
      </p:grpSpPr>
      <p:sp>
        <p:nvSpPr>
          <p:cNvPr id="1290" name="Google Shape;1290;p15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91" name="Google Shape;1291;p153"/>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Invent characters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“3 stooges energy”</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292" name="Google Shape;1292;p153"/>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293" name="Google Shape;1293;p153"/>
          <p:cNvPicPr preferRelativeResize="0"/>
          <p:nvPr/>
        </p:nvPicPr>
        <p:blipFill>
          <a:blip r:embed="rId4">
            <a:alphaModFix/>
          </a:blip>
          <a:stretch>
            <a:fillRect/>
          </a:stretch>
        </p:blipFill>
        <p:spPr>
          <a:xfrm>
            <a:off x="2092611" y="2325650"/>
            <a:ext cx="5134424" cy="285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7"/>
          <p:cNvSpPr txBox="1"/>
          <p:nvPr/>
        </p:nvSpPr>
        <p:spPr>
          <a:xfrm>
            <a:off x="2854325" y="56327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Looking for a job!</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5300">
                <a:solidFill>
                  <a:srgbClr val="ED5B2E"/>
                </a:solidFill>
                <a:latin typeface="Caveat Brush"/>
                <a:ea typeface="Caveat Brush"/>
                <a:cs typeface="Caveat Brush"/>
                <a:sym typeface="Caveat Brush"/>
              </a:rPr>
              <a:t>Data Viz + Analysis</a:t>
            </a:r>
            <a:endParaRPr sz="5300">
              <a:solidFill>
                <a:srgbClr val="ED5B2E"/>
              </a:solidFill>
              <a:latin typeface="Caveat Brush"/>
              <a:ea typeface="Caveat Brush"/>
              <a:cs typeface="Caveat Brush"/>
              <a:sym typeface="Caveat Brush"/>
            </a:endParaRPr>
          </a:p>
        </p:txBody>
      </p:sp>
      <p:grpSp>
        <p:nvGrpSpPr>
          <p:cNvPr id="275" name="Google Shape;275;p37"/>
          <p:cNvGrpSpPr/>
          <p:nvPr/>
        </p:nvGrpSpPr>
        <p:grpSpPr>
          <a:xfrm>
            <a:off x="6752528" y="3072398"/>
            <a:ext cx="2095491" cy="1615244"/>
            <a:chOff x="3038242" y="620317"/>
            <a:chExt cx="3067619" cy="1615244"/>
          </a:xfrm>
        </p:grpSpPr>
        <p:grpSp>
          <p:nvGrpSpPr>
            <p:cNvPr id="276" name="Google Shape;276;p37"/>
            <p:cNvGrpSpPr/>
            <p:nvPr/>
          </p:nvGrpSpPr>
          <p:grpSpPr>
            <a:xfrm>
              <a:off x="3038242" y="620317"/>
              <a:ext cx="3067619" cy="1615244"/>
              <a:chOff x="0" y="-38100"/>
              <a:chExt cx="1615812" cy="850800"/>
            </a:xfrm>
          </p:grpSpPr>
          <p:sp>
            <p:nvSpPr>
              <p:cNvPr id="277" name="Google Shape;277;p37"/>
              <p:cNvSpPr/>
              <p:nvPr/>
            </p:nvSpPr>
            <p:spPr>
              <a:xfrm>
                <a:off x="0" y="0"/>
                <a:ext cx="1615812" cy="222390"/>
              </a:xfrm>
              <a:custGeom>
                <a:rect b="b" l="l" r="r" t="t"/>
                <a:pathLst>
                  <a:path extrusionOk="0" h="222390" w="1615812">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p37"/>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9" name="Google Shape;279;p37"/>
            <p:cNvSpPr txBox="1"/>
            <p:nvPr/>
          </p:nvSpPr>
          <p:spPr>
            <a:xfrm>
              <a:off x="3299615" y="749101"/>
              <a:ext cx="25449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2100">
                  <a:solidFill>
                    <a:srgbClr val="FFFFFF"/>
                  </a:solidFill>
                  <a:latin typeface="Roboto"/>
                  <a:ea typeface="Roboto"/>
                  <a:cs typeface="Roboto"/>
                  <a:sym typeface="Roboto"/>
                </a:rPr>
                <a:t>Mars Lee</a:t>
              </a:r>
              <a:endParaRPr sz="700"/>
            </a:p>
          </p:txBody>
        </p:sp>
      </p:grpSp>
      <p:sp>
        <p:nvSpPr>
          <p:cNvPr id="280" name="Google Shape;280;p37"/>
          <p:cNvSpPr txBox="1"/>
          <p:nvPr/>
        </p:nvSpPr>
        <p:spPr>
          <a:xfrm>
            <a:off x="5910825" y="4013400"/>
            <a:ext cx="3151500" cy="365700"/>
          </a:xfrm>
          <a:prstGeom prst="rect">
            <a:avLst/>
          </a:prstGeom>
          <a:noFill/>
          <a:ln>
            <a:noFill/>
          </a:ln>
        </p:spPr>
        <p:txBody>
          <a:bodyPr anchorCtr="0" anchor="t" bIns="0" lIns="0" spcFirstLastPara="1" rIns="0" wrap="square" tIns="0">
            <a:spAutoFit/>
          </a:bodyPr>
          <a:lstStyle/>
          <a:p>
            <a:pPr indent="0" lvl="0" marL="0" marR="0" rtl="0" algn="ctr">
              <a:lnSpc>
                <a:spcPct val="87997"/>
              </a:lnSpc>
              <a:spcBef>
                <a:spcPts val="0"/>
              </a:spcBef>
              <a:spcAft>
                <a:spcPts val="0"/>
              </a:spcAft>
              <a:buNone/>
            </a:pPr>
            <a:r>
              <a:rPr lang="en" sz="2699">
                <a:solidFill>
                  <a:srgbClr val="ED5B2E"/>
                </a:solidFill>
                <a:latin typeface="Sriracha"/>
                <a:ea typeface="Sriracha"/>
                <a:cs typeface="Sriracha"/>
                <a:sym typeface="Sriracha"/>
              </a:rPr>
              <a:t>PyData NYC 2023</a:t>
            </a:r>
            <a:endParaRPr sz="100"/>
          </a:p>
        </p:txBody>
      </p:sp>
      <p:sp>
        <p:nvSpPr>
          <p:cNvPr id="281" name="Google Shape;281;p37"/>
          <p:cNvSpPr/>
          <p:nvPr/>
        </p:nvSpPr>
        <p:spPr>
          <a:xfrm>
            <a:off x="244925" y="903175"/>
            <a:ext cx="3306600" cy="3352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2" name="Google Shape;282;p37"/>
          <p:cNvPicPr preferRelativeResize="0"/>
          <p:nvPr/>
        </p:nvPicPr>
        <p:blipFill>
          <a:blip r:embed="rId4">
            <a:alphaModFix/>
          </a:blip>
          <a:stretch>
            <a:fillRect/>
          </a:stretch>
        </p:blipFill>
        <p:spPr>
          <a:xfrm>
            <a:off x="322474" y="975738"/>
            <a:ext cx="3151499" cy="3192023"/>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7" name="Shape 1297"/>
        <p:cNvGrpSpPr/>
        <p:nvPr/>
      </p:nvGrpSpPr>
      <p:grpSpPr>
        <a:xfrm>
          <a:off x="0" y="0"/>
          <a:ext cx="0" cy="0"/>
          <a:chOff x="0" y="0"/>
          <a:chExt cx="0" cy="0"/>
        </a:xfrm>
      </p:grpSpPr>
      <p:sp>
        <p:nvSpPr>
          <p:cNvPr id="1298" name="Google Shape;1298;p15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99" name="Google Shape;1299;p154"/>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Invent characters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“3 stooges energy”</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00" name="Google Shape;1300;p154"/>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01" name="Google Shape;1301;p154"/>
          <p:cNvPicPr preferRelativeResize="0"/>
          <p:nvPr/>
        </p:nvPicPr>
        <p:blipFill>
          <a:blip r:embed="rId4">
            <a:alphaModFix/>
          </a:blip>
          <a:stretch>
            <a:fillRect/>
          </a:stretch>
        </p:blipFill>
        <p:spPr>
          <a:xfrm>
            <a:off x="1230825" y="2426850"/>
            <a:ext cx="6858000" cy="24003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5" name="Shape 1305"/>
        <p:cNvGrpSpPr/>
        <p:nvPr/>
      </p:nvGrpSpPr>
      <p:grpSpPr>
        <a:xfrm>
          <a:off x="0" y="0"/>
          <a:ext cx="0" cy="0"/>
          <a:chOff x="0" y="0"/>
          <a:chExt cx="0" cy="0"/>
        </a:xfrm>
      </p:grpSpPr>
      <p:sp>
        <p:nvSpPr>
          <p:cNvPr id="1306" name="Google Shape;1306;p15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07" name="Google Shape;1307;p155"/>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Invent characters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“3 stooges energy”</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08" name="Google Shape;1308;p155"/>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09" name="Google Shape;1309;p155"/>
          <p:cNvPicPr preferRelativeResize="0"/>
          <p:nvPr/>
        </p:nvPicPr>
        <p:blipFill>
          <a:blip r:embed="rId4">
            <a:alphaModFix/>
          </a:blip>
          <a:stretch>
            <a:fillRect/>
          </a:stretch>
        </p:blipFill>
        <p:spPr>
          <a:xfrm>
            <a:off x="3310450" y="2368750"/>
            <a:ext cx="2485700" cy="27747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3" name="Shape 1313"/>
        <p:cNvGrpSpPr/>
        <p:nvPr/>
      </p:nvGrpSpPr>
      <p:grpSpPr>
        <a:xfrm>
          <a:off x="0" y="0"/>
          <a:ext cx="0" cy="0"/>
          <a:chOff x="0" y="0"/>
          <a:chExt cx="0" cy="0"/>
        </a:xfrm>
      </p:grpSpPr>
      <p:sp>
        <p:nvSpPr>
          <p:cNvPr id="1314" name="Google Shape;1314;p15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15" name="Google Shape;1315;p156"/>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Invent characters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“3 stooges energy”</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16" name="Google Shape;1316;p156"/>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17" name="Google Shape;1317;p156"/>
          <p:cNvPicPr preferRelativeResize="0"/>
          <p:nvPr/>
        </p:nvPicPr>
        <p:blipFill>
          <a:blip r:embed="rId4">
            <a:alphaModFix/>
          </a:blip>
          <a:stretch>
            <a:fillRect/>
          </a:stretch>
        </p:blipFill>
        <p:spPr>
          <a:xfrm>
            <a:off x="812376" y="2432675"/>
            <a:ext cx="7519249" cy="25239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1" name="Shape 1321"/>
        <p:cNvGrpSpPr/>
        <p:nvPr/>
      </p:nvGrpSpPr>
      <p:grpSpPr>
        <a:xfrm>
          <a:off x="0" y="0"/>
          <a:ext cx="0" cy="0"/>
          <a:chOff x="0" y="0"/>
          <a:chExt cx="0" cy="0"/>
        </a:xfrm>
      </p:grpSpPr>
      <p:sp>
        <p:nvSpPr>
          <p:cNvPr id="1322" name="Google Shape;1322;p15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23" name="Google Shape;1323;p157"/>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Visual metaphors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24" name="Google Shape;1324;p157"/>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25" name="Google Shape;1325;p157"/>
          <p:cNvPicPr preferRelativeResize="0"/>
          <p:nvPr/>
        </p:nvPicPr>
        <p:blipFill>
          <a:blip r:embed="rId4">
            <a:alphaModFix/>
          </a:blip>
          <a:stretch>
            <a:fillRect/>
          </a:stretch>
        </p:blipFill>
        <p:spPr>
          <a:xfrm>
            <a:off x="4021000" y="2152350"/>
            <a:ext cx="4876649" cy="2884775"/>
          </a:xfrm>
          <a:prstGeom prst="rect">
            <a:avLst/>
          </a:prstGeom>
          <a:noFill/>
          <a:ln>
            <a:noFill/>
          </a:ln>
        </p:spPr>
      </p:pic>
      <p:pic>
        <p:nvPicPr>
          <p:cNvPr id="1326" name="Google Shape;1326;p157"/>
          <p:cNvPicPr preferRelativeResize="0"/>
          <p:nvPr/>
        </p:nvPicPr>
        <p:blipFill rotWithShape="1">
          <a:blip r:embed="rId5">
            <a:alphaModFix/>
          </a:blip>
          <a:srcRect b="0" l="0" r="25517" t="0"/>
          <a:stretch/>
        </p:blipFill>
        <p:spPr>
          <a:xfrm>
            <a:off x="184400" y="2658338"/>
            <a:ext cx="3693924" cy="18728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0" name="Shape 1330"/>
        <p:cNvGrpSpPr/>
        <p:nvPr/>
      </p:nvGrpSpPr>
      <p:grpSpPr>
        <a:xfrm>
          <a:off x="0" y="0"/>
          <a:ext cx="0" cy="0"/>
          <a:chOff x="0" y="0"/>
          <a:chExt cx="0" cy="0"/>
        </a:xfrm>
      </p:grpSpPr>
      <p:sp>
        <p:nvSpPr>
          <p:cNvPr id="1331" name="Google Shape;1331;p15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2" name="Google Shape;1332;p158"/>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Visual metaphors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33" name="Google Shape;1333;p158"/>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34" name="Google Shape;1334;p158"/>
          <p:cNvPicPr preferRelativeResize="0"/>
          <p:nvPr/>
        </p:nvPicPr>
        <p:blipFill>
          <a:blip r:embed="rId4">
            <a:alphaModFix/>
          </a:blip>
          <a:stretch>
            <a:fillRect/>
          </a:stretch>
        </p:blipFill>
        <p:spPr>
          <a:xfrm>
            <a:off x="2002800" y="1955525"/>
            <a:ext cx="4762926" cy="30741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8" name="Shape 1338"/>
        <p:cNvGrpSpPr/>
        <p:nvPr/>
      </p:nvGrpSpPr>
      <p:grpSpPr>
        <a:xfrm>
          <a:off x="0" y="0"/>
          <a:ext cx="0" cy="0"/>
          <a:chOff x="0" y="0"/>
          <a:chExt cx="0" cy="0"/>
        </a:xfrm>
      </p:grpSpPr>
      <p:sp>
        <p:nvSpPr>
          <p:cNvPr id="1339" name="Google Shape;1339;p15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0" name="Google Shape;1340;p159"/>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Visual metaphors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41" name="Google Shape;1341;p159"/>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42" name="Google Shape;1342;p159"/>
          <p:cNvPicPr preferRelativeResize="0"/>
          <p:nvPr/>
        </p:nvPicPr>
        <p:blipFill>
          <a:blip r:embed="rId4">
            <a:alphaModFix/>
          </a:blip>
          <a:stretch>
            <a:fillRect/>
          </a:stretch>
        </p:blipFill>
        <p:spPr>
          <a:xfrm>
            <a:off x="1749888" y="1909400"/>
            <a:ext cx="5606824" cy="3234100"/>
          </a:xfrm>
          <a:prstGeom prst="rect">
            <a:avLst/>
          </a:prstGeom>
          <a:noFill/>
          <a:ln>
            <a:noFill/>
          </a:ln>
        </p:spPr>
      </p:pic>
      <p:sp>
        <p:nvSpPr>
          <p:cNvPr id="1343" name="Google Shape;1343;p159"/>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7" name="Shape 1347"/>
        <p:cNvGrpSpPr/>
        <p:nvPr/>
      </p:nvGrpSpPr>
      <p:grpSpPr>
        <a:xfrm>
          <a:off x="0" y="0"/>
          <a:ext cx="0" cy="0"/>
          <a:chOff x="0" y="0"/>
          <a:chExt cx="0" cy="0"/>
        </a:xfrm>
      </p:grpSpPr>
      <p:sp>
        <p:nvSpPr>
          <p:cNvPr id="1348" name="Google Shape;1348;p16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9" name="Google Shape;1349;p160"/>
          <p:cNvSpPr txBox="1"/>
          <p:nvPr/>
        </p:nvSpPr>
        <p:spPr>
          <a:xfrm>
            <a:off x="563025" y="1080775"/>
            <a:ext cx="8193600" cy="4402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Process: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Thumbnailing to script</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Panel layout and flow</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Laying out </a:t>
            </a:r>
            <a:r>
              <a:rPr lang="en" sz="2600">
                <a:solidFill>
                  <a:srgbClr val="BA3911"/>
                </a:solidFill>
                <a:latin typeface="Montserrat"/>
                <a:ea typeface="Montserrat"/>
                <a:cs typeface="Montserrat"/>
                <a:sym typeface="Montserrat"/>
              </a:rPr>
              <a:t>dialogue</a:t>
            </a:r>
            <a:r>
              <a:rPr lang="en" sz="2600">
                <a:solidFill>
                  <a:srgbClr val="BA3911"/>
                </a:solidFill>
                <a:latin typeface="Montserrat"/>
                <a:ea typeface="Montserrat"/>
                <a:cs typeface="Montserrat"/>
                <a:sym typeface="Montserrat"/>
              </a:rPr>
              <a:t> and speech bubbles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Photoshop Github screenshots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First pass</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Final lineart</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Editing</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50" name="Google Shape;1350;p160"/>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351" name="Google Shape;1351;p160"/>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5" name="Shape 1355"/>
        <p:cNvGrpSpPr/>
        <p:nvPr/>
      </p:nvGrpSpPr>
      <p:grpSpPr>
        <a:xfrm>
          <a:off x="0" y="0"/>
          <a:ext cx="0" cy="0"/>
          <a:chOff x="0" y="0"/>
          <a:chExt cx="0" cy="0"/>
        </a:xfrm>
      </p:grpSpPr>
      <p:sp>
        <p:nvSpPr>
          <p:cNvPr id="1356" name="Google Shape;1356;p16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57" name="Google Shape;1357;p161"/>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58" name="Google Shape;1358;p161"/>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359" name="Google Shape;1359;p161"/>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60" name="Google Shape;1360;p161"/>
          <p:cNvPicPr preferRelativeResize="0"/>
          <p:nvPr/>
        </p:nvPicPr>
        <p:blipFill>
          <a:blip r:embed="rId4">
            <a:alphaModFix/>
          </a:blip>
          <a:stretch>
            <a:fillRect/>
          </a:stretch>
        </p:blipFill>
        <p:spPr>
          <a:xfrm>
            <a:off x="5931176" y="1493550"/>
            <a:ext cx="2362608" cy="3525550"/>
          </a:xfrm>
          <a:prstGeom prst="rect">
            <a:avLst/>
          </a:prstGeom>
          <a:noFill/>
          <a:ln>
            <a:noFill/>
          </a:ln>
        </p:spPr>
      </p:pic>
      <p:pic>
        <p:nvPicPr>
          <p:cNvPr id="1361" name="Google Shape;1361;p161"/>
          <p:cNvPicPr preferRelativeResize="0"/>
          <p:nvPr/>
        </p:nvPicPr>
        <p:blipFill>
          <a:blip r:embed="rId5">
            <a:alphaModFix/>
          </a:blip>
          <a:stretch>
            <a:fillRect/>
          </a:stretch>
        </p:blipFill>
        <p:spPr>
          <a:xfrm>
            <a:off x="983375" y="1586687"/>
            <a:ext cx="4428432" cy="333927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5" name="Shape 1365"/>
        <p:cNvGrpSpPr/>
        <p:nvPr/>
      </p:nvGrpSpPr>
      <p:grpSpPr>
        <a:xfrm>
          <a:off x="0" y="0"/>
          <a:ext cx="0" cy="0"/>
          <a:chOff x="0" y="0"/>
          <a:chExt cx="0" cy="0"/>
        </a:xfrm>
      </p:grpSpPr>
      <p:sp>
        <p:nvSpPr>
          <p:cNvPr id="1366" name="Google Shape;1366;p16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67" name="Google Shape;1367;p162"/>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368" name="Google Shape;1368;p162"/>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69" name="Google Shape;1369;p162"/>
          <p:cNvPicPr preferRelativeResize="0"/>
          <p:nvPr/>
        </p:nvPicPr>
        <p:blipFill>
          <a:blip r:embed="rId4">
            <a:alphaModFix/>
          </a:blip>
          <a:stretch>
            <a:fillRect/>
          </a:stretch>
        </p:blipFill>
        <p:spPr>
          <a:xfrm>
            <a:off x="164050" y="1509147"/>
            <a:ext cx="3819950" cy="2662150"/>
          </a:xfrm>
          <a:prstGeom prst="rect">
            <a:avLst/>
          </a:prstGeom>
          <a:noFill/>
          <a:ln>
            <a:noFill/>
          </a:ln>
        </p:spPr>
      </p:pic>
      <p:pic>
        <p:nvPicPr>
          <p:cNvPr id="1370" name="Google Shape;1370;p162"/>
          <p:cNvPicPr preferRelativeResize="0"/>
          <p:nvPr/>
        </p:nvPicPr>
        <p:blipFill>
          <a:blip r:embed="rId5">
            <a:alphaModFix/>
          </a:blip>
          <a:stretch>
            <a:fillRect/>
          </a:stretch>
        </p:blipFill>
        <p:spPr>
          <a:xfrm>
            <a:off x="2432500" y="438163"/>
            <a:ext cx="3381375" cy="4495800"/>
          </a:xfrm>
          <a:prstGeom prst="rect">
            <a:avLst/>
          </a:prstGeom>
          <a:noFill/>
          <a:ln>
            <a:noFill/>
          </a:ln>
        </p:spPr>
      </p:pic>
      <p:pic>
        <p:nvPicPr>
          <p:cNvPr id="1371" name="Google Shape;1371;p162"/>
          <p:cNvPicPr preferRelativeResize="0"/>
          <p:nvPr/>
        </p:nvPicPr>
        <p:blipFill>
          <a:blip r:embed="rId6">
            <a:alphaModFix/>
          </a:blip>
          <a:stretch>
            <a:fillRect/>
          </a:stretch>
        </p:blipFill>
        <p:spPr>
          <a:xfrm>
            <a:off x="5939903" y="438175"/>
            <a:ext cx="3039295" cy="449579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5" name="Shape 1375"/>
        <p:cNvGrpSpPr/>
        <p:nvPr/>
      </p:nvGrpSpPr>
      <p:grpSpPr>
        <a:xfrm>
          <a:off x="0" y="0"/>
          <a:ext cx="0" cy="0"/>
          <a:chOff x="0" y="0"/>
          <a:chExt cx="0" cy="0"/>
        </a:xfrm>
      </p:grpSpPr>
      <p:sp>
        <p:nvSpPr>
          <p:cNvPr id="1376" name="Google Shape;1376;p16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77" name="Google Shape;1377;p163"/>
          <p:cNvPicPr preferRelativeResize="0"/>
          <p:nvPr/>
        </p:nvPicPr>
        <p:blipFill>
          <a:blip r:embed="rId4">
            <a:alphaModFix/>
          </a:blip>
          <a:stretch>
            <a:fillRect/>
          </a:stretch>
        </p:blipFill>
        <p:spPr>
          <a:xfrm>
            <a:off x="104896" y="1200313"/>
            <a:ext cx="3724500" cy="2971475"/>
          </a:xfrm>
          <a:prstGeom prst="rect">
            <a:avLst/>
          </a:prstGeom>
          <a:noFill/>
          <a:ln>
            <a:noFill/>
          </a:ln>
        </p:spPr>
      </p:pic>
      <p:sp>
        <p:nvSpPr>
          <p:cNvPr id="1378" name="Google Shape;1378;p163"/>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379" name="Google Shape;1379;p163"/>
          <p:cNvSpPr/>
          <p:nvPr/>
        </p:nvSpPr>
        <p:spPr>
          <a:xfrm>
            <a:off x="5554875" y="4606000"/>
            <a:ext cx="1645500" cy="537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80" name="Google Shape;1380;p163"/>
          <p:cNvPicPr preferRelativeResize="0"/>
          <p:nvPr/>
        </p:nvPicPr>
        <p:blipFill>
          <a:blip r:embed="rId5">
            <a:alphaModFix/>
          </a:blip>
          <a:stretch>
            <a:fillRect/>
          </a:stretch>
        </p:blipFill>
        <p:spPr>
          <a:xfrm>
            <a:off x="2432488" y="441300"/>
            <a:ext cx="3381375" cy="4505325"/>
          </a:xfrm>
          <a:prstGeom prst="rect">
            <a:avLst/>
          </a:prstGeom>
          <a:noFill/>
          <a:ln>
            <a:noFill/>
          </a:ln>
        </p:spPr>
      </p:pic>
      <p:pic>
        <p:nvPicPr>
          <p:cNvPr id="1381" name="Google Shape;1381;p163"/>
          <p:cNvPicPr preferRelativeResize="0"/>
          <p:nvPr/>
        </p:nvPicPr>
        <p:blipFill>
          <a:blip r:embed="rId6">
            <a:alphaModFix/>
          </a:blip>
          <a:stretch>
            <a:fillRect/>
          </a:stretch>
        </p:blipFill>
        <p:spPr>
          <a:xfrm>
            <a:off x="5813874" y="394999"/>
            <a:ext cx="3142350" cy="4597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id="287" name="Google Shape;287;p38"/>
          <p:cNvPicPr preferRelativeResize="0"/>
          <p:nvPr/>
        </p:nvPicPr>
        <p:blipFill>
          <a:blip r:embed="rId4">
            <a:alphaModFix/>
          </a:blip>
          <a:stretch>
            <a:fillRect/>
          </a:stretch>
        </p:blipFill>
        <p:spPr>
          <a:xfrm>
            <a:off x="662800" y="91600"/>
            <a:ext cx="7259865" cy="4838700"/>
          </a:xfrm>
          <a:prstGeom prst="rect">
            <a:avLst/>
          </a:prstGeom>
          <a:noFill/>
          <a:ln>
            <a:noFill/>
          </a:ln>
        </p:spPr>
      </p:pic>
      <p:sp>
        <p:nvSpPr>
          <p:cNvPr id="288" name="Google Shape;288;p38"/>
          <p:cNvSpPr/>
          <p:nvPr/>
        </p:nvSpPr>
        <p:spPr>
          <a:xfrm>
            <a:off x="662800" y="122800"/>
            <a:ext cx="72600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9" name="Google Shape;289;p38"/>
          <p:cNvPicPr preferRelativeResize="0"/>
          <p:nvPr/>
        </p:nvPicPr>
        <p:blipFill>
          <a:blip r:embed="rId5">
            <a:alphaModFix/>
          </a:blip>
          <a:stretch>
            <a:fillRect/>
          </a:stretch>
        </p:blipFill>
        <p:spPr>
          <a:xfrm rot="711675">
            <a:off x="3561269" y="3647675"/>
            <a:ext cx="2395525" cy="47624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5" name="Shape 1385"/>
        <p:cNvGrpSpPr/>
        <p:nvPr/>
      </p:nvGrpSpPr>
      <p:grpSpPr>
        <a:xfrm>
          <a:off x="0" y="0"/>
          <a:ext cx="0" cy="0"/>
          <a:chOff x="0" y="0"/>
          <a:chExt cx="0" cy="0"/>
        </a:xfrm>
      </p:grpSpPr>
      <p:sp>
        <p:nvSpPr>
          <p:cNvPr id="1386" name="Google Shape;1386;p16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87" name="Google Shape;1387;p164"/>
          <p:cNvSpPr txBox="1"/>
          <p:nvPr/>
        </p:nvSpPr>
        <p:spPr>
          <a:xfrm>
            <a:off x="563025" y="1080775"/>
            <a:ext cx="86553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88" name="Google Shape;1388;p164"/>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89" name="Google Shape;1389;p164"/>
          <p:cNvPicPr preferRelativeResize="0"/>
          <p:nvPr/>
        </p:nvPicPr>
        <p:blipFill>
          <a:blip r:embed="rId4">
            <a:alphaModFix/>
          </a:blip>
          <a:stretch>
            <a:fillRect/>
          </a:stretch>
        </p:blipFill>
        <p:spPr>
          <a:xfrm>
            <a:off x="887125" y="1781100"/>
            <a:ext cx="6852975" cy="2793775"/>
          </a:xfrm>
          <a:prstGeom prst="rect">
            <a:avLst/>
          </a:prstGeom>
          <a:noFill/>
          <a:ln>
            <a:noFill/>
          </a:ln>
        </p:spPr>
      </p:pic>
      <p:pic>
        <p:nvPicPr>
          <p:cNvPr id="1390" name="Google Shape;1390;p164"/>
          <p:cNvPicPr preferRelativeResize="0"/>
          <p:nvPr/>
        </p:nvPicPr>
        <p:blipFill>
          <a:blip r:embed="rId5">
            <a:alphaModFix/>
          </a:blip>
          <a:stretch>
            <a:fillRect/>
          </a:stretch>
        </p:blipFill>
        <p:spPr>
          <a:xfrm>
            <a:off x="1294475" y="3779463"/>
            <a:ext cx="1063651" cy="1063651"/>
          </a:xfrm>
          <a:prstGeom prst="rect">
            <a:avLst/>
          </a:prstGeom>
          <a:noFill/>
          <a:ln>
            <a:noFill/>
          </a:ln>
        </p:spPr>
      </p:pic>
      <p:pic>
        <p:nvPicPr>
          <p:cNvPr id="1391" name="Google Shape;1391;p164"/>
          <p:cNvPicPr preferRelativeResize="0"/>
          <p:nvPr/>
        </p:nvPicPr>
        <p:blipFill>
          <a:blip r:embed="rId6">
            <a:alphaModFix/>
          </a:blip>
          <a:stretch>
            <a:fillRect/>
          </a:stretch>
        </p:blipFill>
        <p:spPr>
          <a:xfrm>
            <a:off x="4775550" y="1834125"/>
            <a:ext cx="4224754" cy="29442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5" name="Shape 1395"/>
        <p:cNvGrpSpPr/>
        <p:nvPr/>
      </p:nvGrpSpPr>
      <p:grpSpPr>
        <a:xfrm>
          <a:off x="0" y="0"/>
          <a:ext cx="0" cy="0"/>
          <a:chOff x="0" y="0"/>
          <a:chExt cx="0" cy="0"/>
        </a:xfrm>
      </p:grpSpPr>
      <p:sp>
        <p:nvSpPr>
          <p:cNvPr id="1396" name="Google Shape;1396;p16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7" name="Google Shape;1397;p165"/>
          <p:cNvSpPr txBox="1"/>
          <p:nvPr/>
        </p:nvSpPr>
        <p:spPr>
          <a:xfrm>
            <a:off x="563025" y="1080775"/>
            <a:ext cx="86553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398" name="Google Shape;1398;p165"/>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399" name="Google Shape;1399;p165"/>
          <p:cNvPicPr preferRelativeResize="0"/>
          <p:nvPr/>
        </p:nvPicPr>
        <p:blipFill>
          <a:blip r:embed="rId4">
            <a:alphaModFix/>
          </a:blip>
          <a:stretch>
            <a:fillRect/>
          </a:stretch>
        </p:blipFill>
        <p:spPr>
          <a:xfrm>
            <a:off x="887125" y="1781100"/>
            <a:ext cx="6852975" cy="2793775"/>
          </a:xfrm>
          <a:prstGeom prst="rect">
            <a:avLst/>
          </a:prstGeom>
          <a:noFill/>
          <a:ln>
            <a:noFill/>
          </a:ln>
        </p:spPr>
      </p:pic>
      <p:pic>
        <p:nvPicPr>
          <p:cNvPr id="1400" name="Google Shape;1400;p165"/>
          <p:cNvPicPr preferRelativeResize="0"/>
          <p:nvPr/>
        </p:nvPicPr>
        <p:blipFill>
          <a:blip r:embed="rId5">
            <a:alphaModFix/>
          </a:blip>
          <a:stretch>
            <a:fillRect/>
          </a:stretch>
        </p:blipFill>
        <p:spPr>
          <a:xfrm>
            <a:off x="1294475" y="3779463"/>
            <a:ext cx="1063651" cy="1063651"/>
          </a:xfrm>
          <a:prstGeom prst="rect">
            <a:avLst/>
          </a:prstGeom>
          <a:noFill/>
          <a:ln>
            <a:noFill/>
          </a:ln>
        </p:spPr>
      </p:pic>
      <p:pic>
        <p:nvPicPr>
          <p:cNvPr id="1401" name="Google Shape;1401;p165"/>
          <p:cNvPicPr preferRelativeResize="0"/>
          <p:nvPr/>
        </p:nvPicPr>
        <p:blipFill>
          <a:blip r:embed="rId6">
            <a:alphaModFix/>
          </a:blip>
          <a:stretch>
            <a:fillRect/>
          </a:stretch>
        </p:blipFill>
        <p:spPr>
          <a:xfrm>
            <a:off x="5642325" y="1707099"/>
            <a:ext cx="2153975" cy="31862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5" name="Shape 1405"/>
        <p:cNvGrpSpPr/>
        <p:nvPr/>
      </p:nvGrpSpPr>
      <p:grpSpPr>
        <a:xfrm>
          <a:off x="0" y="0"/>
          <a:ext cx="0" cy="0"/>
          <a:chOff x="0" y="0"/>
          <a:chExt cx="0" cy="0"/>
        </a:xfrm>
      </p:grpSpPr>
      <p:sp>
        <p:nvSpPr>
          <p:cNvPr id="1406" name="Google Shape;1406;p16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7" name="Google Shape;1407;p166"/>
          <p:cNvSpPr txBox="1"/>
          <p:nvPr/>
        </p:nvSpPr>
        <p:spPr>
          <a:xfrm>
            <a:off x="563025" y="1080775"/>
            <a:ext cx="8655300" cy="1939500"/>
          </a:xfrm>
          <a:prstGeom prst="rect">
            <a:avLst/>
          </a:prstGeom>
          <a:noFill/>
          <a:ln>
            <a:noFill/>
          </a:ln>
        </p:spPr>
        <p:txBody>
          <a:bodyPr anchorCtr="0" anchor="t" bIns="0" lIns="0" spcFirstLastPara="1" rIns="0" wrap="square" tIns="0">
            <a:spAutoFit/>
          </a:bodyPr>
          <a:lstStyle/>
          <a:p>
            <a:pPr indent="-381000" lvl="0" marL="457200" rtl="0" algn="l">
              <a:lnSpc>
                <a:spcPct val="100000"/>
              </a:lnSpc>
              <a:spcBef>
                <a:spcPts val="0"/>
              </a:spcBef>
              <a:spcAft>
                <a:spcPts val="0"/>
              </a:spcAft>
              <a:buClr>
                <a:srgbClr val="BA3911"/>
              </a:buClr>
              <a:buSzPts val="2400"/>
              <a:buFont typeface="Montserrat"/>
              <a:buChar char="●"/>
            </a:pPr>
            <a:r>
              <a:rPr b="1" lang="en" sz="2600">
                <a:solidFill>
                  <a:srgbClr val="BA3911"/>
                </a:solidFill>
                <a:latin typeface="Montserrat"/>
                <a:ea typeface="Montserrat"/>
                <a:cs typeface="Montserrat"/>
                <a:sym typeface="Montserrat"/>
              </a:rPr>
              <a:t>How do you "PR review" a comic? </a:t>
            </a:r>
            <a:endParaRPr b="1" sz="2600">
              <a:solidFill>
                <a:srgbClr val="BA3911"/>
              </a:solidFill>
              <a:latin typeface="Montserrat"/>
              <a:ea typeface="Montserrat"/>
              <a:cs typeface="Montserrat"/>
              <a:sym typeface="Montserrat"/>
            </a:endParaRPr>
          </a:p>
          <a:p>
            <a:pPr indent="-381000" lvl="1" marL="914400" rtl="0" algn="l">
              <a:spcBef>
                <a:spcPts val="0"/>
              </a:spcBef>
              <a:spcAft>
                <a:spcPts val="0"/>
              </a:spcAft>
              <a:buClr>
                <a:srgbClr val="BA3911"/>
              </a:buClr>
              <a:buSzPts val="2400"/>
              <a:buFont typeface="Montserrat"/>
              <a:buChar char="○"/>
            </a:pPr>
            <a:r>
              <a:rPr lang="en" sz="2400">
                <a:solidFill>
                  <a:srgbClr val="BA3911"/>
                </a:solidFill>
                <a:latin typeface="Montserrat"/>
                <a:ea typeface="Montserrat"/>
                <a:cs typeface="Montserrat"/>
                <a:sym typeface="Montserrat"/>
              </a:rPr>
              <a:t>Integrating artistic processes</a:t>
            </a:r>
            <a:endParaRPr sz="24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300">
                <a:solidFill>
                  <a:schemeClr val="accent2"/>
                </a:solidFill>
                <a:latin typeface="Roboto"/>
                <a:ea typeface="Roboto"/>
                <a:cs typeface="Roboto"/>
                <a:sym typeface="Roboto"/>
              </a:rPr>
              <a:t>→</a:t>
            </a:r>
            <a:r>
              <a:rPr lang="en" sz="2400">
                <a:solidFill>
                  <a:srgbClr val="BA3911"/>
                </a:solidFill>
                <a:latin typeface="Montserrat"/>
                <a:ea typeface="Montserrat"/>
                <a:cs typeface="Montserrat"/>
                <a:sym typeface="Montserrat"/>
              </a:rPr>
              <a:t>  existing open source processes +  platforms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08" name="Google Shape;1408;p166"/>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409" name="Google Shape;1409;p166"/>
          <p:cNvPicPr preferRelativeResize="0"/>
          <p:nvPr/>
        </p:nvPicPr>
        <p:blipFill>
          <a:blip r:embed="rId4">
            <a:alphaModFix/>
          </a:blip>
          <a:stretch>
            <a:fillRect/>
          </a:stretch>
        </p:blipFill>
        <p:spPr>
          <a:xfrm>
            <a:off x="164050" y="2945874"/>
            <a:ext cx="2217465" cy="1545372"/>
          </a:xfrm>
          <a:prstGeom prst="rect">
            <a:avLst/>
          </a:prstGeom>
          <a:noFill/>
          <a:ln>
            <a:noFill/>
          </a:ln>
        </p:spPr>
      </p:pic>
      <p:pic>
        <p:nvPicPr>
          <p:cNvPr id="1410" name="Google Shape;1410;p166"/>
          <p:cNvPicPr preferRelativeResize="0"/>
          <p:nvPr/>
        </p:nvPicPr>
        <p:blipFill>
          <a:blip r:embed="rId5">
            <a:alphaModFix/>
          </a:blip>
          <a:stretch>
            <a:fillRect/>
          </a:stretch>
        </p:blipFill>
        <p:spPr>
          <a:xfrm>
            <a:off x="1303650" y="2726233"/>
            <a:ext cx="1585025" cy="2107419"/>
          </a:xfrm>
          <a:prstGeom prst="rect">
            <a:avLst/>
          </a:prstGeom>
          <a:noFill/>
          <a:ln>
            <a:noFill/>
          </a:ln>
        </p:spPr>
      </p:pic>
      <p:pic>
        <p:nvPicPr>
          <p:cNvPr id="1411" name="Google Shape;1411;p166"/>
          <p:cNvPicPr preferRelativeResize="0"/>
          <p:nvPr/>
        </p:nvPicPr>
        <p:blipFill>
          <a:blip r:embed="rId6">
            <a:alphaModFix/>
          </a:blip>
          <a:stretch>
            <a:fillRect/>
          </a:stretch>
        </p:blipFill>
        <p:spPr>
          <a:xfrm>
            <a:off x="4529065" y="2566543"/>
            <a:ext cx="4566910" cy="1861800"/>
          </a:xfrm>
          <a:prstGeom prst="rect">
            <a:avLst/>
          </a:prstGeom>
          <a:noFill/>
          <a:ln>
            <a:noFill/>
          </a:ln>
        </p:spPr>
      </p:pic>
      <p:pic>
        <p:nvPicPr>
          <p:cNvPr id="1412" name="Google Shape;1412;p166"/>
          <p:cNvPicPr preferRelativeResize="0"/>
          <p:nvPr/>
        </p:nvPicPr>
        <p:blipFill>
          <a:blip r:embed="rId7">
            <a:alphaModFix/>
          </a:blip>
          <a:stretch>
            <a:fillRect/>
          </a:stretch>
        </p:blipFill>
        <p:spPr>
          <a:xfrm>
            <a:off x="6280700" y="3881238"/>
            <a:ext cx="1063651" cy="1063651"/>
          </a:xfrm>
          <a:prstGeom prst="rect">
            <a:avLst/>
          </a:prstGeom>
          <a:noFill/>
          <a:ln>
            <a:noFill/>
          </a:ln>
        </p:spPr>
      </p:pic>
      <p:pic>
        <p:nvPicPr>
          <p:cNvPr id="1413" name="Google Shape;1413;p166"/>
          <p:cNvPicPr preferRelativeResize="0"/>
          <p:nvPr/>
        </p:nvPicPr>
        <p:blipFill>
          <a:blip r:embed="rId8">
            <a:alphaModFix/>
          </a:blip>
          <a:stretch>
            <a:fillRect/>
          </a:stretch>
        </p:blipFill>
        <p:spPr>
          <a:xfrm>
            <a:off x="7234549" y="3260787"/>
            <a:ext cx="1112156" cy="1112175"/>
          </a:xfrm>
          <a:prstGeom prst="rect">
            <a:avLst/>
          </a:prstGeom>
          <a:noFill/>
          <a:ln>
            <a:noFill/>
          </a:ln>
        </p:spPr>
      </p:pic>
      <p:pic>
        <p:nvPicPr>
          <p:cNvPr id="1414" name="Google Shape;1414;p166"/>
          <p:cNvPicPr preferRelativeResize="0"/>
          <p:nvPr/>
        </p:nvPicPr>
        <p:blipFill>
          <a:blip r:embed="rId9">
            <a:alphaModFix/>
          </a:blip>
          <a:stretch>
            <a:fillRect/>
          </a:stretch>
        </p:blipFill>
        <p:spPr>
          <a:xfrm>
            <a:off x="2302424" y="2661796"/>
            <a:ext cx="1585025" cy="2344604"/>
          </a:xfrm>
          <a:prstGeom prst="rect">
            <a:avLst/>
          </a:prstGeom>
          <a:noFill/>
          <a:ln>
            <a:noFill/>
          </a:ln>
        </p:spPr>
      </p:pic>
      <p:pic>
        <p:nvPicPr>
          <p:cNvPr id="1415" name="Google Shape;1415;p166"/>
          <p:cNvPicPr preferRelativeResize="0"/>
          <p:nvPr/>
        </p:nvPicPr>
        <p:blipFill>
          <a:blip r:embed="rId10">
            <a:alphaModFix/>
          </a:blip>
          <a:stretch>
            <a:fillRect/>
          </a:stretch>
        </p:blipFill>
        <p:spPr>
          <a:xfrm rot="902488">
            <a:off x="1449346" y="3766249"/>
            <a:ext cx="1293633" cy="129364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9" name="Shape 1419"/>
        <p:cNvGrpSpPr/>
        <p:nvPr/>
      </p:nvGrpSpPr>
      <p:grpSpPr>
        <a:xfrm>
          <a:off x="0" y="0"/>
          <a:ext cx="0" cy="0"/>
          <a:chOff x="0" y="0"/>
          <a:chExt cx="0" cy="0"/>
        </a:xfrm>
      </p:grpSpPr>
      <p:sp>
        <p:nvSpPr>
          <p:cNvPr id="1420" name="Google Shape;1420;p16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21" name="Google Shape;1421;p167"/>
          <p:cNvSpPr txBox="1"/>
          <p:nvPr/>
        </p:nvSpPr>
        <p:spPr>
          <a:xfrm>
            <a:off x="563025" y="1080775"/>
            <a:ext cx="86553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Track in a </a:t>
            </a:r>
            <a:r>
              <a:rPr b="1" lang="en" sz="2600">
                <a:solidFill>
                  <a:srgbClr val="BA3911"/>
                </a:solidFill>
                <a:latin typeface="Montserrat"/>
                <a:ea typeface="Montserrat"/>
                <a:cs typeface="Montserrat"/>
                <a:sym typeface="Montserrat"/>
              </a:rPr>
              <a:t>Github issue</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22" name="Google Shape;1422;p167"/>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423" name="Google Shape;1423;p167"/>
          <p:cNvPicPr preferRelativeResize="0"/>
          <p:nvPr/>
        </p:nvPicPr>
        <p:blipFill>
          <a:blip r:embed="rId4">
            <a:alphaModFix/>
          </a:blip>
          <a:stretch>
            <a:fillRect/>
          </a:stretch>
        </p:blipFill>
        <p:spPr>
          <a:xfrm>
            <a:off x="1076250" y="1956625"/>
            <a:ext cx="6564249" cy="30497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7" name="Shape 1427"/>
        <p:cNvGrpSpPr/>
        <p:nvPr/>
      </p:nvGrpSpPr>
      <p:grpSpPr>
        <a:xfrm>
          <a:off x="0" y="0"/>
          <a:ext cx="0" cy="0"/>
          <a:chOff x="0" y="0"/>
          <a:chExt cx="0" cy="0"/>
        </a:xfrm>
      </p:grpSpPr>
      <p:sp>
        <p:nvSpPr>
          <p:cNvPr id="1428" name="Google Shape;1428;p16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29" name="Google Shape;1429;p168"/>
          <p:cNvSpPr txBox="1"/>
          <p:nvPr/>
        </p:nvSpPr>
        <p:spPr>
          <a:xfrm>
            <a:off x="563025" y="1080775"/>
            <a:ext cx="8193600" cy="5602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Track in a </a:t>
            </a:r>
            <a:r>
              <a:rPr b="1" lang="en" sz="2600">
                <a:solidFill>
                  <a:srgbClr val="BA3911"/>
                </a:solidFill>
                <a:latin typeface="Montserrat"/>
                <a:ea typeface="Montserrat"/>
                <a:cs typeface="Montserrat"/>
                <a:sym typeface="Montserrat"/>
              </a:rPr>
              <a:t>Github issue</a:t>
            </a:r>
            <a:endParaRPr b="1" sz="2600">
              <a:solidFill>
                <a:srgbClr val="BA3911"/>
              </a:solidFill>
              <a:latin typeface="Montserrat"/>
              <a:ea typeface="Montserrat"/>
              <a:cs typeface="Montserrat"/>
              <a:sym typeface="Montserrat"/>
            </a:endParaRPr>
          </a:p>
          <a:p>
            <a:pPr indent="0" lvl="0" marL="13716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Announce on </a:t>
            </a:r>
            <a:r>
              <a:rPr b="1" lang="en" sz="2600">
                <a:solidFill>
                  <a:srgbClr val="BA3911"/>
                </a:solidFill>
                <a:latin typeface="Montserrat"/>
                <a:ea typeface="Montserrat"/>
                <a:cs typeface="Montserrat"/>
                <a:sym typeface="Montserrat"/>
              </a:rPr>
              <a:t>NumPy mailing list</a:t>
            </a:r>
            <a:endParaRPr b="1"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Present sketches and script at </a:t>
            </a:r>
            <a:r>
              <a:rPr b="1" lang="en" sz="2600">
                <a:solidFill>
                  <a:srgbClr val="BA3911"/>
                </a:solidFill>
                <a:latin typeface="Montserrat"/>
                <a:ea typeface="Montserrat"/>
                <a:cs typeface="Montserrat"/>
                <a:sym typeface="Montserrat"/>
              </a:rPr>
              <a:t>Community</a:t>
            </a:r>
            <a:r>
              <a:rPr lang="en" sz="2600">
                <a:solidFill>
                  <a:srgbClr val="BA3911"/>
                </a:solidFill>
                <a:latin typeface="Montserrat"/>
                <a:ea typeface="Montserrat"/>
                <a:cs typeface="Montserrat"/>
                <a:sym typeface="Montserrat"/>
              </a:rPr>
              <a:t> and </a:t>
            </a:r>
            <a:r>
              <a:rPr b="1" lang="en" sz="2600">
                <a:solidFill>
                  <a:srgbClr val="BA3911"/>
                </a:solidFill>
                <a:latin typeface="Montserrat"/>
                <a:ea typeface="Montserrat"/>
                <a:cs typeface="Montserrat"/>
                <a:sym typeface="Montserrat"/>
              </a:rPr>
              <a:t>Doc</a:t>
            </a:r>
            <a:r>
              <a:rPr lang="en" sz="2600">
                <a:solidFill>
                  <a:srgbClr val="BA3911"/>
                </a:solidFill>
                <a:latin typeface="Montserrat"/>
                <a:ea typeface="Montserrat"/>
                <a:cs typeface="Montserrat"/>
                <a:sym typeface="Montserrat"/>
              </a:rPr>
              <a:t> calls</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Comments can be </a:t>
            </a:r>
            <a:r>
              <a:rPr b="1" lang="en" sz="2600">
                <a:solidFill>
                  <a:srgbClr val="BA3911"/>
                </a:solidFill>
                <a:latin typeface="Montserrat"/>
                <a:ea typeface="Montserrat"/>
                <a:cs typeface="Montserrat"/>
                <a:sym typeface="Montserrat"/>
              </a:rPr>
              <a:t>given on the NumPy calls </a:t>
            </a:r>
            <a:r>
              <a:rPr lang="en" sz="2600">
                <a:solidFill>
                  <a:srgbClr val="BA3911"/>
                </a:solidFill>
                <a:latin typeface="Montserrat"/>
                <a:ea typeface="Montserrat"/>
                <a:cs typeface="Montserrat"/>
                <a:sym typeface="Montserrat"/>
              </a:rPr>
              <a:t>or</a:t>
            </a:r>
            <a:r>
              <a:rPr b="1" lang="en" sz="2600">
                <a:solidFill>
                  <a:srgbClr val="BA3911"/>
                </a:solidFill>
                <a:latin typeface="Montserrat"/>
                <a:ea typeface="Montserrat"/>
                <a:cs typeface="Montserrat"/>
                <a:sym typeface="Montserrat"/>
              </a:rPr>
              <a:t> Github</a:t>
            </a:r>
            <a:r>
              <a:rPr lang="en" sz="2600">
                <a:solidFill>
                  <a:srgbClr val="BA3911"/>
                </a:solidFill>
                <a:latin typeface="Montserrat"/>
                <a:ea typeface="Montserrat"/>
                <a:cs typeface="Montserrat"/>
                <a:sym typeface="Montserrat"/>
              </a:rPr>
              <a:t> or </a:t>
            </a:r>
            <a:r>
              <a:rPr b="1" lang="en" sz="2600">
                <a:solidFill>
                  <a:srgbClr val="BA3911"/>
                </a:solidFill>
                <a:latin typeface="Montserrat"/>
                <a:ea typeface="Montserrat"/>
                <a:cs typeface="Montserrat"/>
                <a:sym typeface="Montserrat"/>
              </a:rPr>
              <a:t>Google Doc</a:t>
            </a:r>
            <a:endParaRPr b="1"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30" name="Google Shape;1430;p168"/>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4" name="Shape 1434"/>
        <p:cNvGrpSpPr/>
        <p:nvPr/>
      </p:nvGrpSpPr>
      <p:grpSpPr>
        <a:xfrm>
          <a:off x="0" y="0"/>
          <a:ext cx="0" cy="0"/>
          <a:chOff x="0" y="0"/>
          <a:chExt cx="0" cy="0"/>
        </a:xfrm>
      </p:grpSpPr>
      <p:sp>
        <p:nvSpPr>
          <p:cNvPr id="1435" name="Google Shape;1435;p169"/>
          <p:cNvSpPr/>
          <p:nvPr/>
        </p:nvSpPr>
        <p:spPr>
          <a:xfrm>
            <a:off x="104225" y="441300"/>
            <a:ext cx="86523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36" name="Google Shape;1436;p169"/>
          <p:cNvSpPr txBox="1"/>
          <p:nvPr/>
        </p:nvSpPr>
        <p:spPr>
          <a:xfrm>
            <a:off x="563025" y="1080775"/>
            <a:ext cx="8193600" cy="28014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Comments on script can be </a:t>
            </a:r>
            <a:r>
              <a:rPr b="1" lang="en" sz="2600">
                <a:solidFill>
                  <a:srgbClr val="BA3911"/>
                </a:solidFill>
                <a:latin typeface="Montserrat"/>
                <a:ea typeface="Montserrat"/>
                <a:cs typeface="Montserrat"/>
                <a:sym typeface="Montserrat"/>
              </a:rPr>
              <a:t>left on Github</a:t>
            </a:r>
            <a:r>
              <a:rPr lang="en" sz="2600">
                <a:solidFill>
                  <a:srgbClr val="BA3911"/>
                </a:solidFill>
                <a:latin typeface="Montserrat"/>
                <a:ea typeface="Montserrat"/>
                <a:cs typeface="Montserrat"/>
                <a:sym typeface="Montserrat"/>
              </a:rPr>
              <a:t> or </a:t>
            </a:r>
            <a:r>
              <a:rPr b="1" lang="en" sz="2600">
                <a:solidFill>
                  <a:srgbClr val="BA3911"/>
                </a:solidFill>
                <a:latin typeface="Montserrat"/>
                <a:ea typeface="Montserrat"/>
                <a:cs typeface="Montserrat"/>
                <a:sym typeface="Montserrat"/>
              </a:rPr>
              <a:t>Google Doc</a:t>
            </a:r>
            <a:endParaRPr b="1"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37" name="Google Shape;1437;p169"/>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
        <p:nvSpPr>
          <p:cNvPr id="1438" name="Google Shape;1438;p169"/>
          <p:cNvSpPr/>
          <p:nvPr/>
        </p:nvSpPr>
        <p:spPr>
          <a:xfrm>
            <a:off x="311225" y="2314500"/>
            <a:ext cx="6889200" cy="2463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39" name="Google Shape;1439;p169"/>
          <p:cNvPicPr preferRelativeResize="0"/>
          <p:nvPr/>
        </p:nvPicPr>
        <p:blipFill>
          <a:blip r:embed="rId4">
            <a:alphaModFix/>
          </a:blip>
          <a:stretch>
            <a:fillRect/>
          </a:stretch>
        </p:blipFill>
        <p:spPr>
          <a:xfrm>
            <a:off x="311222" y="2425400"/>
            <a:ext cx="6788824" cy="1924625"/>
          </a:xfrm>
          <a:prstGeom prst="rect">
            <a:avLst/>
          </a:prstGeom>
          <a:noFill/>
          <a:ln>
            <a:noFill/>
          </a:ln>
        </p:spPr>
      </p:pic>
      <p:pic>
        <p:nvPicPr>
          <p:cNvPr id="1440" name="Google Shape;1440;p169"/>
          <p:cNvPicPr preferRelativeResize="0"/>
          <p:nvPr/>
        </p:nvPicPr>
        <p:blipFill>
          <a:blip r:embed="rId5">
            <a:alphaModFix/>
          </a:blip>
          <a:stretch>
            <a:fillRect/>
          </a:stretch>
        </p:blipFill>
        <p:spPr>
          <a:xfrm>
            <a:off x="3367150" y="3386845"/>
            <a:ext cx="5331800" cy="1818750"/>
          </a:xfrm>
          <a:prstGeom prst="rect">
            <a:avLst/>
          </a:prstGeom>
          <a:noFill/>
          <a:ln>
            <a:noFill/>
          </a:ln>
        </p:spPr>
      </p:pic>
      <p:sp>
        <p:nvSpPr>
          <p:cNvPr id="1441" name="Google Shape;1441;p169"/>
          <p:cNvSpPr/>
          <p:nvPr/>
        </p:nvSpPr>
        <p:spPr>
          <a:xfrm>
            <a:off x="3367150" y="3386850"/>
            <a:ext cx="5331900" cy="187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5" name="Shape 1445"/>
        <p:cNvGrpSpPr/>
        <p:nvPr/>
      </p:nvGrpSpPr>
      <p:grpSpPr>
        <a:xfrm>
          <a:off x="0" y="0"/>
          <a:ext cx="0" cy="0"/>
          <a:chOff x="0" y="0"/>
          <a:chExt cx="0" cy="0"/>
        </a:xfrm>
      </p:grpSpPr>
      <p:sp>
        <p:nvSpPr>
          <p:cNvPr id="1446" name="Google Shape;1446;p170"/>
          <p:cNvSpPr/>
          <p:nvPr/>
        </p:nvSpPr>
        <p:spPr>
          <a:xfrm>
            <a:off x="104225" y="441300"/>
            <a:ext cx="86523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47" name="Google Shape;1447;p170"/>
          <p:cNvSpPr txBox="1"/>
          <p:nvPr/>
        </p:nvSpPr>
        <p:spPr>
          <a:xfrm>
            <a:off x="563025" y="1080775"/>
            <a:ext cx="8193600" cy="24012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Transcribe</a:t>
            </a:r>
            <a:r>
              <a:rPr lang="en" sz="2600">
                <a:solidFill>
                  <a:srgbClr val="BA3911"/>
                </a:solidFill>
                <a:latin typeface="Montserrat"/>
                <a:ea typeface="Montserrat"/>
                <a:cs typeface="Montserrat"/>
                <a:sym typeface="Montserrat"/>
              </a:rPr>
              <a:t> feedback from calls</a:t>
            </a:r>
            <a:endParaRPr b="1"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48" name="Google Shape;1448;p170"/>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449" name="Google Shape;1449;p170"/>
          <p:cNvPicPr preferRelativeResize="0"/>
          <p:nvPr/>
        </p:nvPicPr>
        <p:blipFill>
          <a:blip r:embed="rId4">
            <a:alphaModFix/>
          </a:blip>
          <a:stretch>
            <a:fillRect/>
          </a:stretch>
        </p:blipFill>
        <p:spPr>
          <a:xfrm>
            <a:off x="356050" y="2082813"/>
            <a:ext cx="8515350" cy="2695575"/>
          </a:xfrm>
          <a:prstGeom prst="rect">
            <a:avLst/>
          </a:prstGeom>
          <a:noFill/>
          <a:ln>
            <a:noFill/>
          </a:ln>
        </p:spPr>
      </p:pic>
      <p:sp>
        <p:nvSpPr>
          <p:cNvPr id="1450" name="Google Shape;1450;p170"/>
          <p:cNvSpPr/>
          <p:nvPr/>
        </p:nvSpPr>
        <p:spPr>
          <a:xfrm>
            <a:off x="104225" y="1977325"/>
            <a:ext cx="8767200" cy="2939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4" name="Shape 1454"/>
        <p:cNvGrpSpPr/>
        <p:nvPr/>
      </p:nvGrpSpPr>
      <p:grpSpPr>
        <a:xfrm>
          <a:off x="0" y="0"/>
          <a:ext cx="0" cy="0"/>
          <a:chOff x="0" y="0"/>
          <a:chExt cx="0" cy="0"/>
        </a:xfrm>
      </p:grpSpPr>
      <p:sp>
        <p:nvSpPr>
          <p:cNvPr id="1455" name="Google Shape;1455;p171"/>
          <p:cNvSpPr/>
          <p:nvPr/>
        </p:nvSpPr>
        <p:spPr>
          <a:xfrm>
            <a:off x="104225" y="441300"/>
            <a:ext cx="86523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56" name="Google Shape;1456;p171"/>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Ask specific parts for feedback</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57" name="Google Shape;1457;p171"/>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458" name="Google Shape;1458;p171"/>
          <p:cNvPicPr preferRelativeResize="0"/>
          <p:nvPr/>
        </p:nvPicPr>
        <p:blipFill>
          <a:blip r:embed="rId4">
            <a:alphaModFix/>
          </a:blip>
          <a:stretch>
            <a:fillRect/>
          </a:stretch>
        </p:blipFill>
        <p:spPr>
          <a:xfrm>
            <a:off x="1487214" y="1996550"/>
            <a:ext cx="6169574" cy="3002725"/>
          </a:xfrm>
          <a:prstGeom prst="rect">
            <a:avLst/>
          </a:prstGeom>
          <a:noFill/>
          <a:ln>
            <a:noFill/>
          </a:ln>
        </p:spPr>
      </p:pic>
      <p:sp>
        <p:nvSpPr>
          <p:cNvPr id="1459" name="Google Shape;1459;p171"/>
          <p:cNvSpPr/>
          <p:nvPr/>
        </p:nvSpPr>
        <p:spPr>
          <a:xfrm>
            <a:off x="1332450" y="1977325"/>
            <a:ext cx="6623400" cy="3002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3" name="Shape 1463"/>
        <p:cNvGrpSpPr/>
        <p:nvPr/>
      </p:nvGrpSpPr>
      <p:grpSpPr>
        <a:xfrm>
          <a:off x="0" y="0"/>
          <a:ext cx="0" cy="0"/>
          <a:chOff x="0" y="0"/>
          <a:chExt cx="0" cy="0"/>
        </a:xfrm>
      </p:grpSpPr>
      <p:sp>
        <p:nvSpPr>
          <p:cNvPr id="1464" name="Google Shape;1464;p172"/>
          <p:cNvSpPr/>
          <p:nvPr/>
        </p:nvSpPr>
        <p:spPr>
          <a:xfrm>
            <a:off x="104225" y="441300"/>
            <a:ext cx="86523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65" name="Google Shape;1465;p172"/>
          <p:cNvSpPr txBox="1"/>
          <p:nvPr/>
        </p:nvSpPr>
        <p:spPr>
          <a:xfrm>
            <a:off x="563025" y="1080775"/>
            <a:ext cx="7703400" cy="48024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Explain my domain knowledge</a:t>
            </a:r>
            <a:br>
              <a:rPr lang="en" sz="2600">
                <a:solidFill>
                  <a:srgbClr val="BA3911"/>
                </a:solidFill>
                <a:latin typeface="Montserrat"/>
                <a:ea typeface="Montserrat"/>
                <a:cs typeface="Montserrat"/>
                <a:sym typeface="Montserrat"/>
              </a:rPr>
            </a:br>
            <a:r>
              <a:rPr lang="en" sz="2600">
                <a:solidFill>
                  <a:srgbClr val="BA3911"/>
                </a:solidFill>
                <a:latin typeface="Montserrat"/>
                <a:ea typeface="Montserrat"/>
                <a:cs typeface="Montserrat"/>
                <a:sym typeface="Montserrat"/>
              </a:rPr>
              <a:t>+ artistic process</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Integrate into open source platforms and principles</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Invite the other side in specific and engaging ways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66" name="Google Shape;1466;p172"/>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0" name="Shape 1470"/>
        <p:cNvGrpSpPr/>
        <p:nvPr/>
      </p:nvGrpSpPr>
      <p:grpSpPr>
        <a:xfrm>
          <a:off x="0" y="0"/>
          <a:ext cx="0" cy="0"/>
          <a:chOff x="0" y="0"/>
          <a:chExt cx="0" cy="0"/>
        </a:xfrm>
      </p:grpSpPr>
      <p:sp>
        <p:nvSpPr>
          <p:cNvPr id="1471" name="Google Shape;1471;p17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72" name="Google Shape;1472;p173"/>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Make repository  of all artifacts the same way as a code contribution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73" name="Google Shape;1473;p173"/>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474" name="Google Shape;1474;p173"/>
          <p:cNvPicPr preferRelativeResize="0"/>
          <p:nvPr/>
        </p:nvPicPr>
        <p:blipFill>
          <a:blip r:embed="rId4">
            <a:alphaModFix/>
          </a:blip>
          <a:stretch>
            <a:fillRect/>
          </a:stretch>
        </p:blipFill>
        <p:spPr>
          <a:xfrm>
            <a:off x="1823950" y="2422325"/>
            <a:ext cx="5671750" cy="2551825"/>
          </a:xfrm>
          <a:prstGeom prst="rect">
            <a:avLst/>
          </a:prstGeom>
          <a:noFill/>
          <a:ln>
            <a:noFill/>
          </a:ln>
        </p:spPr>
      </p:pic>
      <p:sp>
        <p:nvSpPr>
          <p:cNvPr id="1475" name="Google Shape;1475;p173"/>
          <p:cNvSpPr/>
          <p:nvPr/>
        </p:nvSpPr>
        <p:spPr>
          <a:xfrm>
            <a:off x="1715350" y="2298150"/>
            <a:ext cx="6147300" cy="2682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pic>
        <p:nvPicPr>
          <p:cNvPr id="294" name="Google Shape;294;p39"/>
          <p:cNvPicPr preferRelativeResize="0"/>
          <p:nvPr/>
        </p:nvPicPr>
        <p:blipFill>
          <a:blip r:embed="rId4">
            <a:alphaModFix/>
          </a:blip>
          <a:stretch>
            <a:fillRect/>
          </a:stretch>
        </p:blipFill>
        <p:spPr>
          <a:xfrm>
            <a:off x="662800" y="91600"/>
            <a:ext cx="7259865" cy="4838700"/>
          </a:xfrm>
          <a:prstGeom prst="rect">
            <a:avLst/>
          </a:prstGeom>
          <a:noFill/>
          <a:ln>
            <a:noFill/>
          </a:ln>
        </p:spPr>
      </p:pic>
      <p:pic>
        <p:nvPicPr>
          <p:cNvPr id="295" name="Google Shape;295;p39"/>
          <p:cNvPicPr preferRelativeResize="0"/>
          <p:nvPr/>
        </p:nvPicPr>
        <p:blipFill>
          <a:blip r:embed="rId5">
            <a:alphaModFix/>
          </a:blip>
          <a:stretch>
            <a:fillRect/>
          </a:stretch>
        </p:blipFill>
        <p:spPr>
          <a:xfrm>
            <a:off x="662800" y="91600"/>
            <a:ext cx="7263866" cy="4838700"/>
          </a:xfrm>
          <a:prstGeom prst="rect">
            <a:avLst/>
          </a:prstGeom>
          <a:noFill/>
          <a:ln>
            <a:noFill/>
          </a:ln>
        </p:spPr>
      </p:pic>
      <p:sp>
        <p:nvSpPr>
          <p:cNvPr id="296" name="Google Shape;296;p39"/>
          <p:cNvSpPr/>
          <p:nvPr/>
        </p:nvSpPr>
        <p:spPr>
          <a:xfrm>
            <a:off x="662800" y="122800"/>
            <a:ext cx="72600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97" name="Google Shape;297;p39"/>
          <p:cNvPicPr preferRelativeResize="0"/>
          <p:nvPr/>
        </p:nvPicPr>
        <p:blipFill>
          <a:blip r:embed="rId6">
            <a:alphaModFix/>
          </a:blip>
          <a:stretch>
            <a:fillRect/>
          </a:stretch>
        </p:blipFill>
        <p:spPr>
          <a:xfrm rot="1817742">
            <a:off x="4173545" y="3758975"/>
            <a:ext cx="2145039" cy="528703"/>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9" name="Shape 1479"/>
        <p:cNvGrpSpPr/>
        <p:nvPr/>
      </p:nvGrpSpPr>
      <p:grpSpPr>
        <a:xfrm>
          <a:off x="0" y="0"/>
          <a:ext cx="0" cy="0"/>
          <a:chOff x="0" y="0"/>
          <a:chExt cx="0" cy="0"/>
        </a:xfrm>
      </p:grpSpPr>
      <p:sp>
        <p:nvSpPr>
          <p:cNvPr id="1480" name="Google Shape;1480;p17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81" name="Google Shape;1481;p174"/>
          <p:cNvSpPr txBox="1"/>
          <p:nvPr/>
        </p:nvSpPr>
        <p:spPr>
          <a:xfrm>
            <a:off x="563025" y="1080775"/>
            <a:ext cx="8193600" cy="4002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Integration</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Explain</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Processes</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Domain expert</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82" name="Google Shape;1482;p174"/>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6" name="Shape 1486"/>
        <p:cNvGrpSpPr/>
        <p:nvPr/>
      </p:nvGrpSpPr>
      <p:grpSpPr>
        <a:xfrm>
          <a:off x="0" y="0"/>
          <a:ext cx="0" cy="0"/>
          <a:chOff x="0" y="0"/>
          <a:chExt cx="0" cy="0"/>
        </a:xfrm>
      </p:grpSpPr>
      <p:sp>
        <p:nvSpPr>
          <p:cNvPr id="1487" name="Google Shape;1487;p17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88" name="Google Shape;1488;p175"/>
          <p:cNvSpPr txBox="1"/>
          <p:nvPr/>
        </p:nvSpPr>
        <p:spPr>
          <a:xfrm>
            <a:off x="563025" y="1080775"/>
            <a:ext cx="8193600" cy="4002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Integration</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Assimilation</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Explain</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Simplify</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Processes</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 an outsider</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Domain expert</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Under-represented skills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89" name="Google Shape;1489;p175"/>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3" name="Shape 1493"/>
        <p:cNvGrpSpPr/>
        <p:nvPr/>
      </p:nvGrpSpPr>
      <p:grpSpPr>
        <a:xfrm>
          <a:off x="0" y="0"/>
          <a:ext cx="0" cy="0"/>
          <a:chOff x="0" y="0"/>
          <a:chExt cx="0" cy="0"/>
        </a:xfrm>
      </p:grpSpPr>
      <p:sp>
        <p:nvSpPr>
          <p:cNvPr id="1494" name="Google Shape;1494;p17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95" name="Google Shape;1495;p176"/>
          <p:cNvSpPr txBox="1"/>
          <p:nvPr/>
        </p:nvSpPr>
        <p:spPr>
          <a:xfrm>
            <a:off x="563025" y="1080775"/>
            <a:ext cx="8193600" cy="4002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Integration</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Assimilation</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Explain</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Simplify</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Processes</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 an </a:t>
            </a:r>
            <a:r>
              <a:rPr b="1" lang="en" sz="2600">
                <a:solidFill>
                  <a:srgbClr val="BA3911"/>
                </a:solidFill>
                <a:latin typeface="Montserrat"/>
                <a:ea typeface="Montserrat"/>
                <a:cs typeface="Montserrat"/>
                <a:sym typeface="Montserrat"/>
              </a:rPr>
              <a:t>outsider</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Domain expert</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Under-represented</a:t>
            </a:r>
            <a:r>
              <a:rPr lang="en" sz="2600">
                <a:solidFill>
                  <a:srgbClr val="BA3911"/>
                </a:solidFill>
                <a:latin typeface="Montserrat"/>
                <a:ea typeface="Montserrat"/>
                <a:cs typeface="Montserrat"/>
                <a:sym typeface="Montserrat"/>
              </a:rPr>
              <a:t> skills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496" name="Google Shape;1496;p176"/>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r>
              <a:rPr lang="en" sz="6000">
                <a:solidFill>
                  <a:srgbClr val="ED7843"/>
                </a:solidFill>
                <a:latin typeface="Caveat Brush"/>
                <a:ea typeface="Caveat Brush"/>
                <a:cs typeface="Caveat Brush"/>
                <a:sym typeface="Caveat Brush"/>
              </a:rPr>
              <a:t>…? Do I feel like this?</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0" name="Shape 1500"/>
        <p:cNvGrpSpPr/>
        <p:nvPr/>
      </p:nvGrpSpPr>
      <p:grpSpPr>
        <a:xfrm>
          <a:off x="0" y="0"/>
          <a:ext cx="0" cy="0"/>
          <a:chOff x="0" y="0"/>
          <a:chExt cx="0" cy="0"/>
        </a:xfrm>
      </p:grpSpPr>
      <p:sp>
        <p:nvSpPr>
          <p:cNvPr id="1501" name="Google Shape;1501;p17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2" name="Google Shape;1502;p177"/>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03" name="Google Shape;1503;p177"/>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7" name="Shape 1507"/>
        <p:cNvGrpSpPr/>
        <p:nvPr/>
      </p:nvGrpSpPr>
      <p:grpSpPr>
        <a:xfrm>
          <a:off x="0" y="0"/>
          <a:ext cx="0" cy="0"/>
          <a:chOff x="0" y="0"/>
          <a:chExt cx="0" cy="0"/>
        </a:xfrm>
      </p:grpSpPr>
      <p:sp>
        <p:nvSpPr>
          <p:cNvPr id="1508" name="Google Shape;1508;p17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9" name="Google Shape;1509;p178"/>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10" name="Google Shape;1510;p178"/>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11" name="Google Shape;1511;p178"/>
          <p:cNvPicPr preferRelativeResize="0"/>
          <p:nvPr/>
        </p:nvPicPr>
        <p:blipFill>
          <a:blip r:embed="rId4">
            <a:alphaModFix/>
          </a:blip>
          <a:stretch>
            <a:fillRect/>
          </a:stretch>
        </p:blipFill>
        <p:spPr>
          <a:xfrm>
            <a:off x="1800188" y="1998000"/>
            <a:ext cx="5543625" cy="29045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5" name="Shape 1515"/>
        <p:cNvGrpSpPr/>
        <p:nvPr/>
      </p:nvGrpSpPr>
      <p:grpSpPr>
        <a:xfrm>
          <a:off x="0" y="0"/>
          <a:ext cx="0" cy="0"/>
          <a:chOff x="0" y="0"/>
          <a:chExt cx="0" cy="0"/>
        </a:xfrm>
      </p:grpSpPr>
      <p:sp>
        <p:nvSpPr>
          <p:cNvPr id="1516" name="Google Shape;1516;p17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7" name="Google Shape;1517;p179"/>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18" name="Google Shape;1518;p179"/>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19" name="Google Shape;1519;p179"/>
          <p:cNvPicPr preferRelativeResize="0"/>
          <p:nvPr/>
        </p:nvPicPr>
        <p:blipFill>
          <a:blip r:embed="rId4">
            <a:alphaModFix/>
          </a:blip>
          <a:stretch>
            <a:fillRect/>
          </a:stretch>
        </p:blipFill>
        <p:spPr>
          <a:xfrm>
            <a:off x="1800188" y="1998000"/>
            <a:ext cx="5543625" cy="2904575"/>
          </a:xfrm>
          <a:prstGeom prst="rect">
            <a:avLst/>
          </a:prstGeom>
          <a:noFill/>
          <a:ln>
            <a:noFill/>
          </a:ln>
        </p:spPr>
      </p:pic>
      <p:pic>
        <p:nvPicPr>
          <p:cNvPr id="1520" name="Google Shape;1520;p179"/>
          <p:cNvPicPr preferRelativeResize="0"/>
          <p:nvPr/>
        </p:nvPicPr>
        <p:blipFill>
          <a:blip r:embed="rId5">
            <a:alphaModFix/>
          </a:blip>
          <a:stretch>
            <a:fillRect/>
          </a:stretch>
        </p:blipFill>
        <p:spPr>
          <a:xfrm>
            <a:off x="5447925" y="-51750"/>
            <a:ext cx="3605601" cy="51435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4" name="Shape 1524"/>
        <p:cNvGrpSpPr/>
        <p:nvPr/>
      </p:nvGrpSpPr>
      <p:grpSpPr>
        <a:xfrm>
          <a:off x="0" y="0"/>
          <a:ext cx="0" cy="0"/>
          <a:chOff x="0" y="0"/>
          <a:chExt cx="0" cy="0"/>
        </a:xfrm>
      </p:grpSpPr>
      <p:sp>
        <p:nvSpPr>
          <p:cNvPr id="1525" name="Google Shape;1525;p18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6" name="Google Shape;1526;p180"/>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27" name="Google Shape;1527;p180"/>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28" name="Google Shape;1528;p180"/>
          <p:cNvPicPr preferRelativeResize="0"/>
          <p:nvPr/>
        </p:nvPicPr>
        <p:blipFill>
          <a:blip r:embed="rId4">
            <a:alphaModFix/>
          </a:blip>
          <a:stretch>
            <a:fillRect/>
          </a:stretch>
        </p:blipFill>
        <p:spPr>
          <a:xfrm>
            <a:off x="1800188" y="1998000"/>
            <a:ext cx="5543625" cy="29045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2" name="Shape 1532"/>
        <p:cNvGrpSpPr/>
        <p:nvPr/>
      </p:nvGrpSpPr>
      <p:grpSpPr>
        <a:xfrm>
          <a:off x="0" y="0"/>
          <a:ext cx="0" cy="0"/>
          <a:chOff x="0" y="0"/>
          <a:chExt cx="0" cy="0"/>
        </a:xfrm>
      </p:grpSpPr>
      <p:sp>
        <p:nvSpPr>
          <p:cNvPr id="1533" name="Google Shape;1533;p18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34" name="Google Shape;1534;p181"/>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35" name="Google Shape;1535;p181"/>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36" name="Google Shape;1536;p181"/>
          <p:cNvPicPr preferRelativeResize="0"/>
          <p:nvPr/>
        </p:nvPicPr>
        <p:blipFill>
          <a:blip r:embed="rId4">
            <a:alphaModFix/>
          </a:blip>
          <a:stretch>
            <a:fillRect/>
          </a:stretch>
        </p:blipFill>
        <p:spPr>
          <a:xfrm>
            <a:off x="1487700" y="1919750"/>
            <a:ext cx="6488875" cy="30829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0" name="Shape 1540"/>
        <p:cNvGrpSpPr/>
        <p:nvPr/>
      </p:nvGrpSpPr>
      <p:grpSpPr>
        <a:xfrm>
          <a:off x="0" y="0"/>
          <a:ext cx="0" cy="0"/>
          <a:chOff x="0" y="0"/>
          <a:chExt cx="0" cy="0"/>
        </a:xfrm>
      </p:grpSpPr>
      <p:sp>
        <p:nvSpPr>
          <p:cNvPr id="1541" name="Google Shape;1541;p18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42" name="Google Shape;1542;p182"/>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43" name="Google Shape;1543;p182"/>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44" name="Google Shape;1544;p182"/>
          <p:cNvPicPr preferRelativeResize="0"/>
          <p:nvPr/>
        </p:nvPicPr>
        <p:blipFill>
          <a:blip r:embed="rId4">
            <a:alphaModFix/>
          </a:blip>
          <a:stretch>
            <a:fillRect/>
          </a:stretch>
        </p:blipFill>
        <p:spPr>
          <a:xfrm>
            <a:off x="796900" y="1966250"/>
            <a:ext cx="7231424" cy="30253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8" name="Shape 1548"/>
        <p:cNvGrpSpPr/>
        <p:nvPr/>
      </p:nvGrpSpPr>
      <p:grpSpPr>
        <a:xfrm>
          <a:off x="0" y="0"/>
          <a:ext cx="0" cy="0"/>
          <a:chOff x="0" y="0"/>
          <a:chExt cx="0" cy="0"/>
        </a:xfrm>
      </p:grpSpPr>
      <p:sp>
        <p:nvSpPr>
          <p:cNvPr id="1549" name="Google Shape;1549;p18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50" name="Google Shape;1550;p183"/>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51" name="Google Shape;1551;p183"/>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pic>
        <p:nvPicPr>
          <p:cNvPr id="1552" name="Google Shape;1552;p183"/>
          <p:cNvPicPr preferRelativeResize="0"/>
          <p:nvPr/>
        </p:nvPicPr>
        <p:blipFill>
          <a:blip r:embed="rId4">
            <a:alphaModFix/>
          </a:blip>
          <a:stretch>
            <a:fillRect/>
          </a:stretch>
        </p:blipFill>
        <p:spPr>
          <a:xfrm>
            <a:off x="796900" y="1966250"/>
            <a:ext cx="7231424" cy="3025325"/>
          </a:xfrm>
          <a:prstGeom prst="rect">
            <a:avLst/>
          </a:prstGeom>
          <a:noFill/>
          <a:ln>
            <a:noFill/>
          </a:ln>
        </p:spPr>
      </p:pic>
      <p:pic>
        <p:nvPicPr>
          <p:cNvPr id="1553" name="Google Shape;1553;p183"/>
          <p:cNvPicPr preferRelativeResize="0"/>
          <p:nvPr/>
        </p:nvPicPr>
        <p:blipFill>
          <a:blip r:embed="rId5">
            <a:alphaModFix/>
          </a:blip>
          <a:stretch>
            <a:fillRect/>
          </a:stretch>
        </p:blipFill>
        <p:spPr>
          <a:xfrm>
            <a:off x="7605375" y="1139050"/>
            <a:ext cx="1151226" cy="1779400"/>
          </a:xfrm>
          <a:prstGeom prst="rect">
            <a:avLst/>
          </a:prstGeom>
          <a:noFill/>
          <a:ln>
            <a:noFill/>
          </a:ln>
        </p:spPr>
      </p:pic>
      <p:sp>
        <p:nvSpPr>
          <p:cNvPr id="1554" name="Google Shape;1554;p183"/>
          <p:cNvSpPr/>
          <p:nvPr/>
        </p:nvSpPr>
        <p:spPr>
          <a:xfrm>
            <a:off x="7605505" y="1202593"/>
            <a:ext cx="1143900" cy="1652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555" name="Google Shape;1555;p183"/>
          <p:cNvPicPr preferRelativeResize="0"/>
          <p:nvPr/>
        </p:nvPicPr>
        <p:blipFill>
          <a:blip r:embed="rId6">
            <a:alphaModFix/>
          </a:blip>
          <a:stretch>
            <a:fillRect/>
          </a:stretch>
        </p:blipFill>
        <p:spPr>
          <a:xfrm>
            <a:off x="5027773" y="1686326"/>
            <a:ext cx="2335980" cy="1455479"/>
          </a:xfrm>
          <a:prstGeom prst="rect">
            <a:avLst/>
          </a:prstGeom>
          <a:noFill/>
          <a:ln>
            <a:noFill/>
          </a:ln>
        </p:spPr>
      </p:pic>
      <p:sp>
        <p:nvSpPr>
          <p:cNvPr id="1556" name="Google Shape;1556;p183"/>
          <p:cNvSpPr/>
          <p:nvPr/>
        </p:nvSpPr>
        <p:spPr>
          <a:xfrm>
            <a:off x="4966075" y="1607925"/>
            <a:ext cx="2441700" cy="1600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557" name="Google Shape;1557;p183"/>
          <p:cNvPicPr preferRelativeResize="0"/>
          <p:nvPr/>
        </p:nvPicPr>
        <p:blipFill>
          <a:blip r:embed="rId7">
            <a:alphaModFix/>
          </a:blip>
          <a:stretch>
            <a:fillRect/>
          </a:stretch>
        </p:blipFill>
        <p:spPr>
          <a:xfrm>
            <a:off x="221625" y="2503800"/>
            <a:ext cx="1628275" cy="2322775"/>
          </a:xfrm>
          <a:prstGeom prst="rect">
            <a:avLst/>
          </a:prstGeom>
          <a:noFill/>
          <a:ln>
            <a:noFill/>
          </a:ln>
        </p:spPr>
      </p:pic>
      <p:sp>
        <p:nvSpPr>
          <p:cNvPr id="1558" name="Google Shape;1558;p183"/>
          <p:cNvSpPr/>
          <p:nvPr/>
        </p:nvSpPr>
        <p:spPr>
          <a:xfrm>
            <a:off x="161650" y="2452000"/>
            <a:ext cx="1688400" cy="2374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pic>
        <p:nvPicPr>
          <p:cNvPr id="302" name="Google Shape;302;p40"/>
          <p:cNvPicPr preferRelativeResize="0"/>
          <p:nvPr/>
        </p:nvPicPr>
        <p:blipFill>
          <a:blip r:embed="rId4">
            <a:alphaModFix/>
          </a:blip>
          <a:stretch>
            <a:fillRect/>
          </a:stretch>
        </p:blipFill>
        <p:spPr>
          <a:xfrm>
            <a:off x="662800" y="91600"/>
            <a:ext cx="7259865" cy="4838700"/>
          </a:xfrm>
          <a:prstGeom prst="rect">
            <a:avLst/>
          </a:prstGeom>
          <a:noFill/>
          <a:ln>
            <a:noFill/>
          </a:ln>
        </p:spPr>
      </p:pic>
      <p:pic>
        <p:nvPicPr>
          <p:cNvPr id="303" name="Google Shape;303;p40"/>
          <p:cNvPicPr preferRelativeResize="0"/>
          <p:nvPr/>
        </p:nvPicPr>
        <p:blipFill>
          <a:blip r:embed="rId5">
            <a:alphaModFix/>
          </a:blip>
          <a:stretch>
            <a:fillRect/>
          </a:stretch>
        </p:blipFill>
        <p:spPr>
          <a:xfrm>
            <a:off x="713400" y="91600"/>
            <a:ext cx="7209275" cy="4804982"/>
          </a:xfrm>
          <a:prstGeom prst="rect">
            <a:avLst/>
          </a:prstGeom>
          <a:noFill/>
          <a:ln>
            <a:noFill/>
          </a:ln>
        </p:spPr>
      </p:pic>
      <p:sp>
        <p:nvSpPr>
          <p:cNvPr id="304" name="Google Shape;304;p40"/>
          <p:cNvSpPr/>
          <p:nvPr/>
        </p:nvSpPr>
        <p:spPr>
          <a:xfrm>
            <a:off x="662800" y="122800"/>
            <a:ext cx="72600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05" name="Google Shape;305;p40"/>
          <p:cNvPicPr preferRelativeResize="0"/>
          <p:nvPr/>
        </p:nvPicPr>
        <p:blipFill>
          <a:blip r:embed="rId6">
            <a:alphaModFix/>
          </a:blip>
          <a:stretch>
            <a:fillRect/>
          </a:stretch>
        </p:blipFill>
        <p:spPr>
          <a:xfrm rot="-2427926">
            <a:off x="1950338" y="3170831"/>
            <a:ext cx="2152873" cy="407088"/>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2" name="Shape 1562"/>
        <p:cNvGrpSpPr/>
        <p:nvPr/>
      </p:nvGrpSpPr>
      <p:grpSpPr>
        <a:xfrm>
          <a:off x="0" y="0"/>
          <a:ext cx="0" cy="0"/>
          <a:chOff x="0" y="0"/>
          <a:chExt cx="0" cy="0"/>
        </a:xfrm>
      </p:grpSpPr>
      <p:sp>
        <p:nvSpPr>
          <p:cNvPr id="1563" name="Google Shape;1563;p18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64" name="Google Shape;1564;p184"/>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65" name="Google Shape;1565;p184"/>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
        <p:nvSpPr>
          <p:cNvPr id="1566" name="Google Shape;1566;p184"/>
          <p:cNvSpPr txBox="1"/>
          <p:nvPr/>
        </p:nvSpPr>
        <p:spPr>
          <a:xfrm>
            <a:off x="2823275" y="223982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Comics in NumPy?</a:t>
            </a:r>
            <a:br>
              <a:rPr lang="en" sz="6000">
                <a:solidFill>
                  <a:srgbClr val="ED5B2E"/>
                </a:solidFill>
                <a:latin typeface="Caveat Brush"/>
                <a:ea typeface="Caveat Brush"/>
                <a:cs typeface="Caveat Brush"/>
                <a:sym typeface="Caveat Brush"/>
              </a:rPr>
            </a:br>
            <a:r>
              <a:rPr lang="en" sz="6000">
                <a:solidFill>
                  <a:srgbClr val="ED5B2E"/>
                </a:solidFill>
                <a:latin typeface="Caveat Brush"/>
                <a:ea typeface="Caveat Brush"/>
                <a:cs typeface="Caveat Brush"/>
                <a:sym typeface="Caveat Brush"/>
              </a:rPr>
              <a:t>More Likely</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Than you Think!</a:t>
            </a:r>
            <a:endParaRPr sz="6000">
              <a:solidFill>
                <a:srgbClr val="ED5B2E"/>
              </a:solidFill>
              <a:latin typeface="Caveat Brush"/>
              <a:ea typeface="Caveat Brush"/>
              <a:cs typeface="Caveat Brush"/>
              <a:sym typeface="Caveat Brush"/>
            </a:endParaRPr>
          </a:p>
        </p:txBody>
      </p:sp>
      <p:sp>
        <p:nvSpPr>
          <p:cNvPr id="1567" name="Google Shape;1567;p184"/>
          <p:cNvSpPr/>
          <p:nvPr/>
        </p:nvSpPr>
        <p:spPr>
          <a:xfrm>
            <a:off x="3557475" y="2020175"/>
            <a:ext cx="5433300" cy="2916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1" name="Shape 1571"/>
        <p:cNvGrpSpPr/>
        <p:nvPr/>
      </p:nvGrpSpPr>
      <p:grpSpPr>
        <a:xfrm>
          <a:off x="0" y="0"/>
          <a:ext cx="0" cy="0"/>
          <a:chOff x="0" y="0"/>
          <a:chExt cx="0" cy="0"/>
        </a:xfrm>
      </p:grpSpPr>
      <p:pic>
        <p:nvPicPr>
          <p:cNvPr id="1572" name="Google Shape;1572;p185"/>
          <p:cNvPicPr preferRelativeResize="0"/>
          <p:nvPr/>
        </p:nvPicPr>
        <p:blipFill>
          <a:blip r:embed="rId4">
            <a:alphaModFix/>
          </a:blip>
          <a:stretch>
            <a:fillRect/>
          </a:stretch>
        </p:blipFill>
        <p:spPr>
          <a:xfrm>
            <a:off x="331338" y="793750"/>
            <a:ext cx="8481326" cy="35560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6" name="Shape 1576"/>
        <p:cNvGrpSpPr/>
        <p:nvPr/>
      </p:nvGrpSpPr>
      <p:grpSpPr>
        <a:xfrm>
          <a:off x="0" y="0"/>
          <a:ext cx="0" cy="0"/>
          <a:chOff x="0" y="0"/>
          <a:chExt cx="0" cy="0"/>
        </a:xfrm>
      </p:grpSpPr>
      <p:pic>
        <p:nvPicPr>
          <p:cNvPr id="1577" name="Google Shape;1577;p186"/>
          <p:cNvPicPr preferRelativeResize="0"/>
          <p:nvPr/>
        </p:nvPicPr>
        <p:blipFill>
          <a:blip r:embed="rId4">
            <a:alphaModFix/>
          </a:blip>
          <a:stretch>
            <a:fillRect/>
          </a:stretch>
        </p:blipFill>
        <p:spPr>
          <a:xfrm>
            <a:off x="352425" y="796238"/>
            <a:ext cx="8439150" cy="355101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1" name="Shape 1581"/>
        <p:cNvGrpSpPr/>
        <p:nvPr/>
      </p:nvGrpSpPr>
      <p:grpSpPr>
        <a:xfrm>
          <a:off x="0" y="0"/>
          <a:ext cx="0" cy="0"/>
          <a:chOff x="0" y="0"/>
          <a:chExt cx="0" cy="0"/>
        </a:xfrm>
      </p:grpSpPr>
      <p:pic>
        <p:nvPicPr>
          <p:cNvPr id="1582" name="Google Shape;1582;p187"/>
          <p:cNvPicPr preferRelativeResize="0"/>
          <p:nvPr/>
        </p:nvPicPr>
        <p:blipFill>
          <a:blip r:embed="rId4">
            <a:alphaModFix/>
          </a:blip>
          <a:stretch>
            <a:fillRect/>
          </a:stretch>
        </p:blipFill>
        <p:spPr>
          <a:xfrm>
            <a:off x="352425" y="796238"/>
            <a:ext cx="8439150" cy="3551019"/>
          </a:xfrm>
          <a:prstGeom prst="rect">
            <a:avLst/>
          </a:prstGeom>
          <a:noFill/>
          <a:ln>
            <a:noFill/>
          </a:ln>
        </p:spPr>
      </p:pic>
      <p:sp>
        <p:nvSpPr>
          <p:cNvPr id="1583" name="Google Shape;1583;p187"/>
          <p:cNvSpPr/>
          <p:nvPr/>
        </p:nvSpPr>
        <p:spPr>
          <a:xfrm>
            <a:off x="4364725" y="3167450"/>
            <a:ext cx="2897700" cy="962400"/>
          </a:xfrm>
          <a:prstGeom prst="ellipse">
            <a:avLst/>
          </a:prstGeom>
          <a:noFill/>
          <a:ln cap="flat" cmpd="sng" w="76200">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7" name="Shape 1587"/>
        <p:cNvGrpSpPr/>
        <p:nvPr/>
      </p:nvGrpSpPr>
      <p:grpSpPr>
        <a:xfrm>
          <a:off x="0" y="0"/>
          <a:ext cx="0" cy="0"/>
          <a:chOff x="0" y="0"/>
          <a:chExt cx="0" cy="0"/>
        </a:xfrm>
      </p:grpSpPr>
      <p:sp>
        <p:nvSpPr>
          <p:cNvPr id="1588" name="Google Shape;1588;p18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89" name="Google Shape;1589;p188"/>
          <p:cNvSpPr txBox="1"/>
          <p:nvPr/>
        </p:nvSpPr>
        <p:spPr>
          <a:xfrm>
            <a:off x="563025" y="1080775"/>
            <a:ext cx="8193600" cy="4002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Integration</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Assimilation</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Explain</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Simplify</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Processes</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As an </a:t>
            </a:r>
            <a:r>
              <a:rPr b="1" lang="en" sz="2600">
                <a:solidFill>
                  <a:srgbClr val="BA3911"/>
                </a:solidFill>
                <a:latin typeface="Montserrat"/>
                <a:ea typeface="Montserrat"/>
                <a:cs typeface="Montserrat"/>
                <a:sym typeface="Montserrat"/>
              </a:rPr>
              <a:t>outsider</a:t>
            </a:r>
            <a:endParaRPr b="1"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strike="sngStrike">
                <a:solidFill>
                  <a:srgbClr val="BA3911"/>
                </a:solidFill>
                <a:latin typeface="Montserrat"/>
                <a:ea typeface="Montserrat"/>
                <a:cs typeface="Montserrat"/>
                <a:sym typeface="Montserrat"/>
              </a:rPr>
              <a:t>Domain expert</a:t>
            </a:r>
            <a:endParaRPr sz="2600" strike="sngStrike">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Under-represented</a:t>
            </a:r>
            <a:r>
              <a:rPr lang="en" sz="2600">
                <a:solidFill>
                  <a:srgbClr val="BA3911"/>
                </a:solidFill>
                <a:latin typeface="Montserrat"/>
                <a:ea typeface="Montserrat"/>
                <a:cs typeface="Montserrat"/>
                <a:sym typeface="Montserrat"/>
              </a:rPr>
              <a:t> skills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90" name="Google Shape;1590;p188"/>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 Do I feel like this?</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4" name="Shape 1594"/>
        <p:cNvGrpSpPr/>
        <p:nvPr/>
      </p:nvGrpSpPr>
      <p:grpSpPr>
        <a:xfrm>
          <a:off x="0" y="0"/>
          <a:ext cx="0" cy="0"/>
          <a:chOff x="0" y="0"/>
          <a:chExt cx="0" cy="0"/>
        </a:xfrm>
      </p:grpSpPr>
      <p:sp>
        <p:nvSpPr>
          <p:cNvPr id="1595" name="Google Shape;1595;p18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6" name="Google Shape;1596;p189"/>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Am I worth the investment?</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The</a:t>
            </a:r>
            <a:r>
              <a:rPr lang="en" sz="2600">
                <a:solidFill>
                  <a:srgbClr val="BA3911"/>
                </a:solidFill>
                <a:latin typeface="Montserrat"/>
                <a:ea typeface="Montserrat"/>
                <a:cs typeface="Montserrat"/>
                <a:sym typeface="Montserrat"/>
              </a:rPr>
              <a:t> risk?</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The budget?</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597" name="Google Shape;1597;p189"/>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1" name="Shape 1601"/>
        <p:cNvGrpSpPr/>
        <p:nvPr/>
      </p:nvGrpSpPr>
      <p:grpSpPr>
        <a:xfrm>
          <a:off x="0" y="0"/>
          <a:ext cx="0" cy="0"/>
          <a:chOff x="0" y="0"/>
          <a:chExt cx="0" cy="0"/>
        </a:xfrm>
      </p:grpSpPr>
      <p:sp>
        <p:nvSpPr>
          <p:cNvPr id="1602" name="Google Shape;1602;p19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3" name="Google Shape;1603;p190"/>
          <p:cNvSpPr txBox="1"/>
          <p:nvPr/>
        </p:nvSpPr>
        <p:spPr>
          <a:xfrm>
            <a:off x="563025" y="1080775"/>
            <a:ext cx="8193600" cy="1600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Because I </a:t>
            </a:r>
            <a:r>
              <a:rPr lang="en" sz="2600">
                <a:solidFill>
                  <a:srgbClr val="BA3911"/>
                </a:solidFill>
                <a:latin typeface="Montserrat"/>
                <a:ea typeface="Montserrat"/>
                <a:cs typeface="Montserrat"/>
                <a:sym typeface="Montserrat"/>
              </a:rPr>
              <a:t>have to set the path for</a:t>
            </a:r>
            <a:endParaRPr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others like me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604" name="Google Shape;1604;p190"/>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8" name="Shape 1608"/>
        <p:cNvGrpSpPr/>
        <p:nvPr/>
      </p:nvGrpSpPr>
      <p:grpSpPr>
        <a:xfrm>
          <a:off x="0" y="0"/>
          <a:ext cx="0" cy="0"/>
          <a:chOff x="0" y="0"/>
          <a:chExt cx="0" cy="0"/>
        </a:xfrm>
      </p:grpSpPr>
      <p:sp>
        <p:nvSpPr>
          <p:cNvPr id="1609" name="Google Shape;1609;p19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0" name="Google Shape;1610;p191"/>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Because I have to prove I’m worth keeping</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611" name="Google Shape;1611;p191"/>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5" name="Shape 1615"/>
        <p:cNvGrpSpPr/>
        <p:nvPr/>
      </p:nvGrpSpPr>
      <p:grpSpPr>
        <a:xfrm>
          <a:off x="0" y="0"/>
          <a:ext cx="0" cy="0"/>
          <a:chOff x="0" y="0"/>
          <a:chExt cx="0" cy="0"/>
        </a:xfrm>
      </p:grpSpPr>
      <p:sp>
        <p:nvSpPr>
          <p:cNvPr id="1616" name="Google Shape;1616;p19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7" name="Google Shape;1617;p192"/>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
        <p:nvSpPr>
          <p:cNvPr id="1618" name="Google Shape;1618;p192"/>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2" name="Shape 1622"/>
        <p:cNvGrpSpPr/>
        <p:nvPr/>
      </p:nvGrpSpPr>
      <p:grpSpPr>
        <a:xfrm>
          <a:off x="0" y="0"/>
          <a:ext cx="0" cy="0"/>
          <a:chOff x="0" y="0"/>
          <a:chExt cx="0" cy="0"/>
        </a:xfrm>
      </p:grpSpPr>
      <p:sp>
        <p:nvSpPr>
          <p:cNvPr id="1623" name="Google Shape;1623;p19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24" name="Google Shape;1624;p193"/>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
        <p:nvSpPr>
          <p:cNvPr id="1625" name="Google Shape;1625;p193"/>
          <p:cNvSpPr txBox="1"/>
          <p:nvPr/>
        </p:nvSpPr>
        <p:spPr>
          <a:xfrm>
            <a:off x="563025" y="1080775"/>
            <a:ext cx="8193600" cy="24012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 promised</a:t>
            </a:r>
            <a:endParaRPr sz="2600">
              <a:solidFill>
                <a:srgbClr val="BA3911"/>
              </a:solidFill>
              <a:latin typeface="Montserrat"/>
              <a:ea typeface="Montserrat"/>
              <a:cs typeface="Montserrat"/>
              <a:sym typeface="Montserrat"/>
            </a:endParaRPr>
          </a:p>
          <a:p>
            <a:pPr indent="0" lvl="0" marL="4572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 have to, have to, have to…</a:t>
            </a:r>
            <a:endParaRPr sz="2600">
              <a:solidFill>
                <a:srgbClr val="BA3911"/>
              </a:solidFill>
              <a:latin typeface="Montserrat"/>
              <a:ea typeface="Montserrat"/>
              <a:cs typeface="Montserrat"/>
              <a:sym typeface="Montserrat"/>
            </a:endParaRPr>
          </a:p>
          <a:p>
            <a:pPr indent="0" lvl="0" marL="45720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4">
            <a:alphaModFix/>
          </a:blip>
          <a:stretch>
            <a:fillRect/>
          </a:stretch>
        </p:blipFill>
        <p:spPr>
          <a:xfrm>
            <a:off x="758475" y="73325"/>
            <a:ext cx="7254422" cy="4838700"/>
          </a:xfrm>
          <a:prstGeom prst="rect">
            <a:avLst/>
          </a:prstGeom>
          <a:noFill/>
          <a:ln>
            <a:noFill/>
          </a:ln>
        </p:spPr>
      </p:pic>
      <p:sp>
        <p:nvSpPr>
          <p:cNvPr id="311" name="Google Shape;311;p41"/>
          <p:cNvSpPr/>
          <p:nvPr/>
        </p:nvSpPr>
        <p:spPr>
          <a:xfrm>
            <a:off x="758475" y="14465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9" name="Shape 1629"/>
        <p:cNvGrpSpPr/>
        <p:nvPr/>
      </p:nvGrpSpPr>
      <p:grpSpPr>
        <a:xfrm>
          <a:off x="0" y="0"/>
          <a:ext cx="0" cy="0"/>
          <a:chOff x="0" y="0"/>
          <a:chExt cx="0" cy="0"/>
        </a:xfrm>
      </p:grpSpPr>
      <p:sp>
        <p:nvSpPr>
          <p:cNvPr id="1630" name="Google Shape;1630;p19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1" name="Google Shape;1631;p194"/>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 </a:t>
            </a:r>
            <a:endParaRPr sz="6000">
              <a:solidFill>
                <a:srgbClr val="ED7843"/>
              </a:solidFill>
              <a:latin typeface="Caveat Brush"/>
              <a:ea typeface="Caveat Brush"/>
              <a:cs typeface="Caveat Brush"/>
              <a:sym typeface="Caveat Brush"/>
            </a:endParaRPr>
          </a:p>
        </p:txBody>
      </p:sp>
      <p:sp>
        <p:nvSpPr>
          <p:cNvPr id="1632" name="Google Shape;1632;p194"/>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6" name="Shape 1636"/>
        <p:cNvGrpSpPr/>
        <p:nvPr/>
      </p:nvGrpSpPr>
      <p:grpSpPr>
        <a:xfrm>
          <a:off x="0" y="0"/>
          <a:ext cx="0" cy="0"/>
          <a:chOff x="0" y="0"/>
          <a:chExt cx="0" cy="0"/>
        </a:xfrm>
      </p:grpSpPr>
      <p:sp>
        <p:nvSpPr>
          <p:cNvPr id="1637" name="Google Shape;1637;p19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38" name="Google Shape;1638;p195"/>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 </a:t>
            </a:r>
            <a:endParaRPr sz="6000">
              <a:solidFill>
                <a:srgbClr val="ED7843"/>
              </a:solidFill>
              <a:latin typeface="Caveat Brush"/>
              <a:ea typeface="Caveat Brush"/>
              <a:cs typeface="Caveat Brush"/>
              <a:sym typeface="Caveat Brush"/>
            </a:endParaRPr>
          </a:p>
        </p:txBody>
      </p:sp>
      <p:sp>
        <p:nvSpPr>
          <p:cNvPr id="1639" name="Google Shape;1639;p195"/>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 am not the only one.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3" name="Shape 1643"/>
        <p:cNvGrpSpPr/>
        <p:nvPr/>
      </p:nvGrpSpPr>
      <p:grpSpPr>
        <a:xfrm>
          <a:off x="0" y="0"/>
          <a:ext cx="0" cy="0"/>
          <a:chOff x="0" y="0"/>
          <a:chExt cx="0" cy="0"/>
        </a:xfrm>
      </p:grpSpPr>
      <p:sp>
        <p:nvSpPr>
          <p:cNvPr id="1644" name="Google Shape;1644;p19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45" name="Google Shape;1645;p196"/>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 </a:t>
            </a:r>
            <a:endParaRPr sz="6000">
              <a:solidFill>
                <a:srgbClr val="ED7843"/>
              </a:solidFill>
              <a:latin typeface="Caveat Brush"/>
              <a:ea typeface="Caveat Brush"/>
              <a:cs typeface="Caveat Brush"/>
              <a:sym typeface="Caveat Brush"/>
            </a:endParaRPr>
          </a:p>
        </p:txBody>
      </p:sp>
      <p:sp>
        <p:nvSpPr>
          <p:cNvPr id="1646" name="Google Shape;1646;p196"/>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0" name="Shape 1650"/>
        <p:cNvGrpSpPr/>
        <p:nvPr/>
      </p:nvGrpSpPr>
      <p:grpSpPr>
        <a:xfrm>
          <a:off x="0" y="0"/>
          <a:ext cx="0" cy="0"/>
          <a:chOff x="0" y="0"/>
          <a:chExt cx="0" cy="0"/>
        </a:xfrm>
      </p:grpSpPr>
      <p:sp>
        <p:nvSpPr>
          <p:cNvPr id="1651" name="Google Shape;1651;p19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2" name="Google Shape;1652;p197"/>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a:t>
            </a:r>
            <a:endParaRPr sz="6000">
              <a:solidFill>
                <a:srgbClr val="ED7843"/>
              </a:solidFill>
              <a:latin typeface="Caveat Brush"/>
              <a:ea typeface="Caveat Brush"/>
              <a:cs typeface="Caveat Brush"/>
              <a:sym typeface="Caveat Brush"/>
            </a:endParaRPr>
          </a:p>
        </p:txBody>
      </p:sp>
      <p:sp>
        <p:nvSpPr>
          <p:cNvPr id="1653" name="Google Shape;1653;p197"/>
          <p:cNvSpPr txBox="1"/>
          <p:nvPr/>
        </p:nvSpPr>
        <p:spPr>
          <a:xfrm>
            <a:off x="563025" y="1080775"/>
            <a:ext cx="8193600" cy="24012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I’m not good </a:t>
            </a:r>
            <a:r>
              <a:rPr i="1" lang="en" sz="2600">
                <a:solidFill>
                  <a:srgbClr val="BA3911"/>
                </a:solidFill>
                <a:latin typeface="Montserrat"/>
                <a:ea typeface="Montserrat"/>
                <a:cs typeface="Montserrat"/>
                <a:sym typeface="Montserrat"/>
              </a:rPr>
              <a:t>despite</a:t>
            </a:r>
            <a:r>
              <a:rPr lang="en" sz="2600">
                <a:solidFill>
                  <a:srgbClr val="BA3911"/>
                </a:solidFill>
                <a:latin typeface="Montserrat"/>
                <a:ea typeface="Montserrat"/>
                <a:cs typeface="Montserrat"/>
                <a:sym typeface="Montserrat"/>
              </a:rPr>
              <a:t> who I am</a:t>
            </a:r>
            <a:endParaRPr sz="2600">
              <a:solidFill>
                <a:srgbClr val="BA3911"/>
              </a:solidFill>
              <a:latin typeface="Montserrat"/>
              <a:ea typeface="Montserrat"/>
              <a:cs typeface="Montserrat"/>
              <a:sym typeface="Montserrat"/>
            </a:endParaRPr>
          </a:p>
          <a:p>
            <a:pPr indent="0" lvl="0" marL="4572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I am good enough as is.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19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9" name="Google Shape;1659;p198"/>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Why…? </a:t>
            </a:r>
            <a:endParaRPr sz="6000">
              <a:solidFill>
                <a:srgbClr val="ED7843"/>
              </a:solidFill>
              <a:latin typeface="Caveat Brush"/>
              <a:ea typeface="Caveat Brush"/>
              <a:cs typeface="Caveat Brush"/>
              <a:sym typeface="Caveat Brush"/>
            </a:endParaRPr>
          </a:p>
        </p:txBody>
      </p:sp>
      <p:sp>
        <p:nvSpPr>
          <p:cNvPr id="1660" name="Google Shape;1660;p198"/>
          <p:cNvSpPr txBox="1"/>
          <p:nvPr/>
        </p:nvSpPr>
        <p:spPr>
          <a:xfrm>
            <a:off x="563025" y="1080775"/>
            <a:ext cx="8193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4" name="Shape 1664"/>
        <p:cNvGrpSpPr/>
        <p:nvPr/>
      </p:nvGrpSpPr>
      <p:grpSpPr>
        <a:xfrm>
          <a:off x="0" y="0"/>
          <a:ext cx="0" cy="0"/>
          <a:chOff x="0" y="0"/>
          <a:chExt cx="0" cy="0"/>
        </a:xfrm>
      </p:grpSpPr>
      <p:sp>
        <p:nvSpPr>
          <p:cNvPr id="1665" name="Google Shape;1665;p19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66" name="Google Shape;1666;p199"/>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667" name="Google Shape;1667;p199"/>
          <p:cNvPicPr preferRelativeResize="0"/>
          <p:nvPr/>
        </p:nvPicPr>
        <p:blipFill rotWithShape="1">
          <a:blip r:embed="rId4">
            <a:alphaModFix/>
          </a:blip>
          <a:srcRect b="15461" l="0" r="0" t="0"/>
          <a:stretch/>
        </p:blipFill>
        <p:spPr>
          <a:xfrm>
            <a:off x="2507000" y="0"/>
            <a:ext cx="4426326" cy="498907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1" name="Shape 1671"/>
        <p:cNvGrpSpPr/>
        <p:nvPr/>
      </p:nvGrpSpPr>
      <p:grpSpPr>
        <a:xfrm>
          <a:off x="0" y="0"/>
          <a:ext cx="0" cy="0"/>
          <a:chOff x="0" y="0"/>
          <a:chExt cx="0" cy="0"/>
        </a:xfrm>
      </p:grpSpPr>
      <p:sp>
        <p:nvSpPr>
          <p:cNvPr id="1672" name="Google Shape;1672;p20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73" name="Google Shape;1673;p200"/>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674" name="Google Shape;1674;p200"/>
          <p:cNvPicPr preferRelativeResize="0"/>
          <p:nvPr/>
        </p:nvPicPr>
        <p:blipFill>
          <a:blip r:embed="rId4">
            <a:alphaModFix/>
          </a:blip>
          <a:stretch>
            <a:fillRect/>
          </a:stretch>
        </p:blipFill>
        <p:spPr>
          <a:xfrm>
            <a:off x="1965075" y="990125"/>
            <a:ext cx="5213834" cy="391037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8" name="Shape 1678"/>
        <p:cNvGrpSpPr/>
        <p:nvPr/>
      </p:nvGrpSpPr>
      <p:grpSpPr>
        <a:xfrm>
          <a:off x="0" y="0"/>
          <a:ext cx="0" cy="0"/>
          <a:chOff x="0" y="0"/>
          <a:chExt cx="0" cy="0"/>
        </a:xfrm>
      </p:grpSpPr>
      <p:sp>
        <p:nvSpPr>
          <p:cNvPr id="1679" name="Google Shape;1679;p20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80" name="Google Shape;1680;p201"/>
          <p:cNvPicPr preferRelativeResize="0"/>
          <p:nvPr/>
        </p:nvPicPr>
        <p:blipFill rotWithShape="1">
          <a:blip r:embed="rId4">
            <a:alphaModFix/>
          </a:blip>
          <a:srcRect b="10535" l="0" r="0" t="10369"/>
          <a:stretch/>
        </p:blipFill>
        <p:spPr>
          <a:xfrm>
            <a:off x="2436075" y="179625"/>
            <a:ext cx="4608549" cy="4860452"/>
          </a:xfrm>
          <a:prstGeom prst="rect">
            <a:avLst/>
          </a:prstGeom>
          <a:noFill/>
          <a:ln>
            <a:noFill/>
          </a:ln>
        </p:spPr>
      </p:pic>
      <p:sp>
        <p:nvSpPr>
          <p:cNvPr id="1681" name="Google Shape;1681;p201"/>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682" name="Google Shape;1682;p201"/>
          <p:cNvPicPr preferRelativeResize="0"/>
          <p:nvPr/>
        </p:nvPicPr>
        <p:blipFill rotWithShape="1">
          <a:blip r:embed="rId5">
            <a:alphaModFix/>
          </a:blip>
          <a:srcRect b="0" l="0" r="49477" t="0"/>
          <a:stretch/>
        </p:blipFill>
        <p:spPr>
          <a:xfrm rot="-2236064">
            <a:off x="4372346" y="910382"/>
            <a:ext cx="1146882" cy="126229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6" name="Shape 1686"/>
        <p:cNvGrpSpPr/>
        <p:nvPr/>
      </p:nvGrpSpPr>
      <p:grpSpPr>
        <a:xfrm>
          <a:off x="0" y="0"/>
          <a:ext cx="0" cy="0"/>
          <a:chOff x="0" y="0"/>
          <a:chExt cx="0" cy="0"/>
        </a:xfrm>
      </p:grpSpPr>
      <p:sp>
        <p:nvSpPr>
          <p:cNvPr id="1687" name="Google Shape;1687;p20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88" name="Google Shape;1688;p202"/>
          <p:cNvPicPr preferRelativeResize="0"/>
          <p:nvPr/>
        </p:nvPicPr>
        <p:blipFill>
          <a:blip r:embed="rId4">
            <a:alphaModFix/>
          </a:blip>
          <a:stretch>
            <a:fillRect/>
          </a:stretch>
        </p:blipFill>
        <p:spPr>
          <a:xfrm>
            <a:off x="1706538" y="152400"/>
            <a:ext cx="3629027" cy="4838702"/>
          </a:xfrm>
          <a:prstGeom prst="rect">
            <a:avLst/>
          </a:prstGeom>
          <a:noFill/>
          <a:ln>
            <a:noFill/>
          </a:ln>
        </p:spPr>
      </p:pic>
      <p:sp>
        <p:nvSpPr>
          <p:cNvPr id="1689" name="Google Shape;1689;p202"/>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690" name="Google Shape;1690;p202"/>
          <p:cNvPicPr preferRelativeResize="0"/>
          <p:nvPr/>
        </p:nvPicPr>
        <p:blipFill>
          <a:blip r:embed="rId5">
            <a:alphaModFix/>
          </a:blip>
          <a:stretch>
            <a:fillRect/>
          </a:stretch>
        </p:blipFill>
        <p:spPr>
          <a:xfrm>
            <a:off x="5446849" y="190500"/>
            <a:ext cx="3629027" cy="483870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4" name="Shape 1694"/>
        <p:cNvGrpSpPr/>
        <p:nvPr/>
      </p:nvGrpSpPr>
      <p:grpSpPr>
        <a:xfrm>
          <a:off x="0" y="0"/>
          <a:ext cx="0" cy="0"/>
          <a:chOff x="0" y="0"/>
          <a:chExt cx="0" cy="0"/>
        </a:xfrm>
      </p:grpSpPr>
      <p:sp>
        <p:nvSpPr>
          <p:cNvPr id="1695" name="Google Shape;1695;p20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96" name="Google Shape;1696;p203"/>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697" name="Google Shape;1697;p203"/>
          <p:cNvPicPr preferRelativeResize="0"/>
          <p:nvPr/>
        </p:nvPicPr>
        <p:blipFill>
          <a:blip r:embed="rId4">
            <a:alphaModFix/>
          </a:blip>
          <a:stretch>
            <a:fillRect/>
          </a:stretch>
        </p:blipFill>
        <p:spPr>
          <a:xfrm>
            <a:off x="5103663" y="0"/>
            <a:ext cx="3857626" cy="5143501"/>
          </a:xfrm>
          <a:prstGeom prst="rect">
            <a:avLst/>
          </a:prstGeom>
          <a:noFill/>
          <a:ln>
            <a:noFill/>
          </a:ln>
        </p:spPr>
      </p:pic>
      <p:pic>
        <p:nvPicPr>
          <p:cNvPr id="1698" name="Google Shape;1698;p203"/>
          <p:cNvPicPr preferRelativeResize="0"/>
          <p:nvPr/>
        </p:nvPicPr>
        <p:blipFill>
          <a:blip r:embed="rId5">
            <a:alphaModFix/>
          </a:blip>
          <a:stretch>
            <a:fillRect/>
          </a:stretch>
        </p:blipFill>
        <p:spPr>
          <a:xfrm>
            <a:off x="178625" y="1200100"/>
            <a:ext cx="4850601" cy="3637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pic>
        <p:nvPicPr>
          <p:cNvPr id="316" name="Google Shape;316;p42"/>
          <p:cNvPicPr preferRelativeResize="0"/>
          <p:nvPr/>
        </p:nvPicPr>
        <p:blipFill>
          <a:blip r:embed="rId4">
            <a:alphaModFix/>
          </a:blip>
          <a:stretch>
            <a:fillRect/>
          </a:stretch>
        </p:blipFill>
        <p:spPr>
          <a:xfrm>
            <a:off x="758475" y="73325"/>
            <a:ext cx="7254422" cy="4838700"/>
          </a:xfrm>
          <a:prstGeom prst="rect">
            <a:avLst/>
          </a:prstGeom>
          <a:noFill/>
          <a:ln>
            <a:noFill/>
          </a:ln>
        </p:spPr>
      </p:pic>
      <p:pic>
        <p:nvPicPr>
          <p:cNvPr id="317" name="Google Shape;317;p42"/>
          <p:cNvPicPr preferRelativeResize="0"/>
          <p:nvPr/>
        </p:nvPicPr>
        <p:blipFill>
          <a:blip r:embed="rId5">
            <a:alphaModFix/>
          </a:blip>
          <a:stretch>
            <a:fillRect/>
          </a:stretch>
        </p:blipFill>
        <p:spPr>
          <a:xfrm rot="-1682196">
            <a:off x="1598938" y="2723533"/>
            <a:ext cx="1004944" cy="1553300"/>
          </a:xfrm>
          <a:prstGeom prst="rect">
            <a:avLst/>
          </a:prstGeom>
          <a:noFill/>
          <a:ln>
            <a:noFill/>
          </a:ln>
        </p:spPr>
      </p:pic>
      <p:sp>
        <p:nvSpPr>
          <p:cNvPr id="318" name="Google Shape;318;p42"/>
          <p:cNvSpPr/>
          <p:nvPr/>
        </p:nvSpPr>
        <p:spPr>
          <a:xfrm rot="-1681676">
            <a:off x="1591997" y="271157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9" name="Google Shape;319;p42"/>
          <p:cNvPicPr preferRelativeResize="0"/>
          <p:nvPr/>
        </p:nvPicPr>
        <p:blipFill>
          <a:blip r:embed="rId5">
            <a:alphaModFix/>
          </a:blip>
          <a:stretch>
            <a:fillRect/>
          </a:stretch>
        </p:blipFill>
        <p:spPr>
          <a:xfrm rot="1436894">
            <a:off x="6115318" y="2525241"/>
            <a:ext cx="1004943" cy="1553302"/>
          </a:xfrm>
          <a:prstGeom prst="rect">
            <a:avLst/>
          </a:prstGeom>
          <a:noFill/>
          <a:ln>
            <a:noFill/>
          </a:ln>
        </p:spPr>
      </p:pic>
      <p:sp>
        <p:nvSpPr>
          <p:cNvPr id="320" name="Google Shape;320;p42"/>
          <p:cNvSpPr/>
          <p:nvPr/>
        </p:nvSpPr>
        <p:spPr>
          <a:xfrm rot="1436806">
            <a:off x="6122175" y="2510022"/>
            <a:ext cx="998552" cy="155201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21" name="Google Shape;321;p42"/>
          <p:cNvPicPr preferRelativeResize="0"/>
          <p:nvPr/>
        </p:nvPicPr>
        <p:blipFill>
          <a:blip r:embed="rId5">
            <a:alphaModFix/>
          </a:blip>
          <a:stretch>
            <a:fillRect/>
          </a:stretch>
        </p:blipFill>
        <p:spPr>
          <a:xfrm rot="1803031">
            <a:off x="5376195" y="1105274"/>
            <a:ext cx="1004943" cy="1553297"/>
          </a:xfrm>
          <a:prstGeom prst="rect">
            <a:avLst/>
          </a:prstGeom>
          <a:noFill/>
          <a:ln>
            <a:noFill/>
          </a:ln>
        </p:spPr>
      </p:pic>
      <p:sp>
        <p:nvSpPr>
          <p:cNvPr id="322" name="Google Shape;322;p42"/>
          <p:cNvSpPr/>
          <p:nvPr/>
        </p:nvSpPr>
        <p:spPr>
          <a:xfrm rot="1803786">
            <a:off x="5384630" y="1090557"/>
            <a:ext cx="998297" cy="1552069"/>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23" name="Google Shape;323;p42"/>
          <p:cNvPicPr preferRelativeResize="0"/>
          <p:nvPr/>
        </p:nvPicPr>
        <p:blipFill>
          <a:blip r:embed="rId5">
            <a:alphaModFix/>
          </a:blip>
          <a:stretch>
            <a:fillRect/>
          </a:stretch>
        </p:blipFill>
        <p:spPr>
          <a:xfrm rot="-1682196">
            <a:off x="2279313" y="1223483"/>
            <a:ext cx="1004944" cy="1553300"/>
          </a:xfrm>
          <a:prstGeom prst="rect">
            <a:avLst/>
          </a:prstGeom>
          <a:noFill/>
          <a:ln>
            <a:noFill/>
          </a:ln>
        </p:spPr>
      </p:pic>
      <p:sp>
        <p:nvSpPr>
          <p:cNvPr id="324" name="Google Shape;324;p42"/>
          <p:cNvSpPr/>
          <p:nvPr/>
        </p:nvSpPr>
        <p:spPr>
          <a:xfrm rot="-1681676">
            <a:off x="2272372" y="121152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5" name="Google Shape;325;p42"/>
          <p:cNvSpPr/>
          <p:nvPr/>
        </p:nvSpPr>
        <p:spPr>
          <a:xfrm>
            <a:off x="758475" y="14465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2" name="Shape 1702"/>
        <p:cNvGrpSpPr/>
        <p:nvPr/>
      </p:nvGrpSpPr>
      <p:grpSpPr>
        <a:xfrm>
          <a:off x="0" y="0"/>
          <a:ext cx="0" cy="0"/>
          <a:chOff x="0" y="0"/>
          <a:chExt cx="0" cy="0"/>
        </a:xfrm>
      </p:grpSpPr>
      <p:sp>
        <p:nvSpPr>
          <p:cNvPr id="1703" name="Google Shape;1703;p20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4" name="Google Shape;1704;p204"/>
          <p:cNvSpPr txBox="1"/>
          <p:nvPr/>
        </p:nvSpPr>
        <p:spPr>
          <a:xfrm>
            <a:off x="563025" y="76325"/>
            <a:ext cx="7341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Yes!</a:t>
            </a:r>
            <a:endParaRPr sz="6000">
              <a:solidFill>
                <a:srgbClr val="ED7843"/>
              </a:solidFill>
              <a:latin typeface="Caveat Brush"/>
              <a:ea typeface="Caveat Brush"/>
              <a:cs typeface="Caveat Brush"/>
              <a:sym typeface="Caveat Brush"/>
            </a:endParaRPr>
          </a:p>
        </p:txBody>
      </p:sp>
      <p:pic>
        <p:nvPicPr>
          <p:cNvPr id="1705" name="Google Shape;1705;p204"/>
          <p:cNvPicPr preferRelativeResize="0"/>
          <p:nvPr/>
        </p:nvPicPr>
        <p:blipFill>
          <a:blip r:embed="rId4">
            <a:alphaModFix/>
          </a:blip>
          <a:stretch>
            <a:fillRect/>
          </a:stretch>
        </p:blipFill>
        <p:spPr>
          <a:xfrm>
            <a:off x="1810700" y="343325"/>
            <a:ext cx="6284877" cy="47136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9" name="Shape 1709"/>
        <p:cNvGrpSpPr/>
        <p:nvPr/>
      </p:nvGrpSpPr>
      <p:grpSpPr>
        <a:xfrm>
          <a:off x="0" y="0"/>
          <a:ext cx="0" cy="0"/>
          <a:chOff x="0" y="0"/>
          <a:chExt cx="0" cy="0"/>
        </a:xfrm>
      </p:grpSpPr>
      <p:sp>
        <p:nvSpPr>
          <p:cNvPr id="1710" name="Google Shape;1710;p20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1" name="Google Shape;1711;p205"/>
          <p:cNvSpPr txBox="1"/>
          <p:nvPr/>
        </p:nvSpPr>
        <p:spPr>
          <a:xfrm>
            <a:off x="563000" y="1080775"/>
            <a:ext cx="8193600" cy="3201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can we </a:t>
            </a:r>
            <a:r>
              <a:rPr b="1" lang="en" sz="2600">
                <a:solidFill>
                  <a:srgbClr val="BA3911"/>
                </a:solidFill>
                <a:latin typeface="Montserrat"/>
                <a:ea typeface="Montserrat"/>
                <a:cs typeface="Montserrat"/>
                <a:sym typeface="Montserrat"/>
              </a:rPr>
              <a:t>better support the under-represented</a:t>
            </a:r>
            <a:r>
              <a:rPr lang="en" sz="2600">
                <a:solidFill>
                  <a:srgbClr val="BA3911"/>
                </a:solidFill>
                <a:latin typeface="Montserrat"/>
                <a:ea typeface="Montserrat"/>
                <a:cs typeface="Montserrat"/>
                <a:sym typeface="Montserrat"/>
              </a:rPr>
              <a:t> in Scientific Python?</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Reach out to groups with similar skills and </a:t>
            </a:r>
            <a:r>
              <a:rPr lang="en" sz="2600">
                <a:solidFill>
                  <a:srgbClr val="BA3911"/>
                </a:solidFill>
                <a:latin typeface="Montserrat"/>
                <a:ea typeface="Montserrat"/>
                <a:cs typeface="Montserrat"/>
                <a:sym typeface="Montserrat"/>
              </a:rPr>
              <a:t>backgrounds</a:t>
            </a:r>
            <a:r>
              <a:rPr lang="en" sz="2600">
                <a:solidFill>
                  <a:srgbClr val="BA3911"/>
                </a:solidFill>
                <a:latin typeface="Montserrat"/>
                <a:ea typeface="Montserrat"/>
                <a:cs typeface="Montserrat"/>
                <a:sym typeface="Montserrat"/>
              </a:rPr>
              <a:t> eg</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3" marL="18288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Artists </a:t>
            </a:r>
            <a:r>
              <a:rPr lang="en" sz="2300">
                <a:solidFill>
                  <a:schemeClr val="accent2"/>
                </a:solidFill>
                <a:latin typeface="Roboto"/>
                <a:ea typeface="Roboto"/>
                <a:cs typeface="Roboto"/>
                <a:sym typeface="Roboto"/>
              </a:rPr>
              <a:t>→</a:t>
            </a:r>
            <a:r>
              <a:rPr lang="en" sz="2600">
                <a:solidFill>
                  <a:srgbClr val="BA3911"/>
                </a:solidFill>
                <a:latin typeface="Montserrat"/>
                <a:ea typeface="Montserrat"/>
                <a:cs typeface="Montserrat"/>
                <a:sym typeface="Montserrat"/>
              </a:rPr>
              <a:t> Open Source Design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712" name="Google Shape;1712;p205"/>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r>
              <a:rPr lang="en" sz="6000">
                <a:solidFill>
                  <a:srgbClr val="ED7843"/>
                </a:solidFill>
                <a:latin typeface="Caveat Brush"/>
                <a:ea typeface="Caveat Brush"/>
                <a:cs typeface="Caveat Brush"/>
                <a:sym typeface="Caveat Brush"/>
              </a:rPr>
              <a:t>?</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6" name="Shape 1716"/>
        <p:cNvGrpSpPr/>
        <p:nvPr/>
      </p:nvGrpSpPr>
      <p:grpSpPr>
        <a:xfrm>
          <a:off x="0" y="0"/>
          <a:ext cx="0" cy="0"/>
          <a:chOff x="0" y="0"/>
          <a:chExt cx="0" cy="0"/>
        </a:xfrm>
      </p:grpSpPr>
      <p:sp>
        <p:nvSpPr>
          <p:cNvPr id="1717" name="Google Shape;1717;p20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8" name="Google Shape;1718;p206"/>
          <p:cNvSpPr txBox="1"/>
          <p:nvPr/>
        </p:nvSpPr>
        <p:spPr>
          <a:xfrm>
            <a:off x="563000" y="1080775"/>
            <a:ext cx="8193600" cy="3601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can we </a:t>
            </a:r>
            <a:r>
              <a:rPr b="1" lang="en" sz="2600">
                <a:solidFill>
                  <a:srgbClr val="BA3911"/>
                </a:solidFill>
                <a:latin typeface="Montserrat"/>
                <a:ea typeface="Montserrat"/>
                <a:cs typeface="Montserrat"/>
                <a:sym typeface="Montserrat"/>
              </a:rPr>
              <a:t>better support the under-represented</a:t>
            </a:r>
            <a:r>
              <a:rPr lang="en" sz="2600">
                <a:solidFill>
                  <a:srgbClr val="BA3911"/>
                </a:solidFill>
                <a:latin typeface="Montserrat"/>
                <a:ea typeface="Montserrat"/>
                <a:cs typeface="Montserrat"/>
                <a:sym typeface="Montserrat"/>
              </a:rPr>
              <a:t> in Scientific Python?</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Re-connect with your community</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rPr lang="en" sz="2600">
                <a:solidFill>
                  <a:srgbClr val="BA3911"/>
                </a:solidFill>
                <a:latin typeface="Montserrat"/>
                <a:ea typeface="Montserrat"/>
                <a:cs typeface="Montserrat"/>
                <a:sym typeface="Montserrat"/>
              </a:rPr>
              <a:t>and allies</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2"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Step away from the pressure of</a:t>
            </a:r>
            <a:endParaRPr sz="2600">
              <a:solidFill>
                <a:srgbClr val="BA3911"/>
              </a:solidFill>
              <a:latin typeface="Montserrat"/>
              <a:ea typeface="Montserrat"/>
              <a:cs typeface="Montserrat"/>
              <a:sym typeface="Montserrat"/>
            </a:endParaRPr>
          </a:p>
          <a:p>
            <a:pPr indent="0" lvl="0" marL="1371600" rtl="0" algn="l">
              <a:spcBef>
                <a:spcPts val="0"/>
              </a:spcBef>
              <a:spcAft>
                <a:spcPts val="0"/>
              </a:spcAft>
              <a:buNone/>
            </a:pPr>
            <a:r>
              <a:rPr lang="en" sz="2600">
                <a:solidFill>
                  <a:srgbClr val="BA3911"/>
                </a:solidFill>
                <a:latin typeface="Montserrat"/>
                <a:ea typeface="Montserrat"/>
                <a:cs typeface="Montserrat"/>
                <a:sym typeface="Montserrat"/>
              </a:rPr>
              <a:t>‘being the only one’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1719" name="Google Shape;1719;p206"/>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3" name="Shape 1723"/>
        <p:cNvGrpSpPr/>
        <p:nvPr/>
      </p:nvGrpSpPr>
      <p:grpSpPr>
        <a:xfrm>
          <a:off x="0" y="0"/>
          <a:ext cx="0" cy="0"/>
          <a:chOff x="0" y="0"/>
          <a:chExt cx="0" cy="0"/>
        </a:xfrm>
      </p:grpSpPr>
      <p:sp>
        <p:nvSpPr>
          <p:cNvPr id="1724" name="Google Shape;1724;p20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25" name="Google Shape;1725;p207"/>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26" name="Google Shape;1726;p207"/>
          <p:cNvSpPr txBox="1"/>
          <p:nvPr/>
        </p:nvSpPr>
        <p:spPr>
          <a:xfrm>
            <a:off x="563025" y="1080775"/>
            <a:ext cx="8193600" cy="8004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Complete NumPy comics last 6 pages</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pic>
        <p:nvPicPr>
          <p:cNvPr id="1727" name="Google Shape;1727;p207"/>
          <p:cNvPicPr preferRelativeResize="0"/>
          <p:nvPr/>
        </p:nvPicPr>
        <p:blipFill>
          <a:blip r:embed="rId4">
            <a:alphaModFix/>
          </a:blip>
          <a:stretch>
            <a:fillRect/>
          </a:stretch>
        </p:blipFill>
        <p:spPr>
          <a:xfrm>
            <a:off x="2000250" y="1672363"/>
            <a:ext cx="5143500" cy="33813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1" name="Shape 1731"/>
        <p:cNvGrpSpPr/>
        <p:nvPr/>
      </p:nvGrpSpPr>
      <p:grpSpPr>
        <a:xfrm>
          <a:off x="0" y="0"/>
          <a:ext cx="0" cy="0"/>
          <a:chOff x="0" y="0"/>
          <a:chExt cx="0" cy="0"/>
        </a:xfrm>
      </p:grpSpPr>
      <p:sp>
        <p:nvSpPr>
          <p:cNvPr id="1732" name="Google Shape;1732;p20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3" name="Google Shape;1733;p208"/>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34" name="Google Shape;1734;p208"/>
          <p:cNvSpPr txBox="1"/>
          <p:nvPr/>
        </p:nvSpPr>
        <p:spPr>
          <a:xfrm>
            <a:off x="563025" y="1080775"/>
            <a:ext cx="8193600" cy="3201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Continue making </a:t>
            </a:r>
            <a:r>
              <a:rPr b="1" lang="en" sz="2600">
                <a:solidFill>
                  <a:srgbClr val="BA3911"/>
                </a:solidFill>
                <a:latin typeface="Montserrat"/>
                <a:ea typeface="Montserrat"/>
                <a:cs typeface="Montserrat"/>
                <a:sym typeface="Montserrat"/>
              </a:rPr>
              <a:t>art for communities</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and </a:t>
            </a:r>
            <a:r>
              <a:rPr b="1" lang="en" sz="2600">
                <a:solidFill>
                  <a:srgbClr val="BA3911"/>
                </a:solidFill>
                <a:latin typeface="Montserrat"/>
                <a:ea typeface="Montserrat"/>
                <a:cs typeface="Montserrat"/>
                <a:sym typeface="Montserrat"/>
              </a:rPr>
              <a:t>share</a:t>
            </a:r>
            <a:r>
              <a:rPr lang="en" sz="2600">
                <a:solidFill>
                  <a:srgbClr val="BA3911"/>
                </a:solidFill>
                <a:latin typeface="Montserrat"/>
                <a:ea typeface="Montserrat"/>
                <a:cs typeface="Montserrat"/>
                <a:sym typeface="Montserrat"/>
              </a:rPr>
              <a:t> at conferences + hackerspaces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pic>
        <p:nvPicPr>
          <p:cNvPr id="1735" name="Google Shape;1735;p208"/>
          <p:cNvPicPr preferRelativeResize="0"/>
          <p:nvPr/>
        </p:nvPicPr>
        <p:blipFill>
          <a:blip r:embed="rId4">
            <a:alphaModFix/>
          </a:blip>
          <a:stretch>
            <a:fillRect/>
          </a:stretch>
        </p:blipFill>
        <p:spPr>
          <a:xfrm>
            <a:off x="1128975" y="2018650"/>
            <a:ext cx="4034575" cy="3025924"/>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9" name="Shape 1739"/>
        <p:cNvGrpSpPr/>
        <p:nvPr/>
      </p:nvGrpSpPr>
      <p:grpSpPr>
        <a:xfrm>
          <a:off x="0" y="0"/>
          <a:ext cx="0" cy="0"/>
          <a:chOff x="0" y="0"/>
          <a:chExt cx="0" cy="0"/>
        </a:xfrm>
      </p:grpSpPr>
      <p:sp>
        <p:nvSpPr>
          <p:cNvPr id="1740" name="Google Shape;1740;p20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1" name="Google Shape;1741;p209"/>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42" name="Google Shape;1742;p209"/>
          <p:cNvSpPr txBox="1"/>
          <p:nvPr/>
        </p:nvSpPr>
        <p:spPr>
          <a:xfrm>
            <a:off x="563025" y="1080775"/>
            <a:ext cx="8193600" cy="3201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Continue making </a:t>
            </a:r>
            <a:r>
              <a:rPr b="1" lang="en" sz="2600">
                <a:solidFill>
                  <a:srgbClr val="BA3911"/>
                </a:solidFill>
                <a:latin typeface="Montserrat"/>
                <a:ea typeface="Montserrat"/>
                <a:cs typeface="Montserrat"/>
                <a:sym typeface="Montserrat"/>
              </a:rPr>
              <a:t>art for communities</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and </a:t>
            </a:r>
            <a:r>
              <a:rPr b="1" lang="en" sz="2600">
                <a:solidFill>
                  <a:srgbClr val="BA3911"/>
                </a:solidFill>
                <a:latin typeface="Montserrat"/>
                <a:ea typeface="Montserrat"/>
                <a:cs typeface="Montserrat"/>
                <a:sym typeface="Montserrat"/>
              </a:rPr>
              <a:t>share</a:t>
            </a:r>
            <a:r>
              <a:rPr lang="en" sz="2600">
                <a:solidFill>
                  <a:srgbClr val="BA3911"/>
                </a:solidFill>
                <a:latin typeface="Montserrat"/>
                <a:ea typeface="Montserrat"/>
                <a:cs typeface="Montserrat"/>
                <a:sym typeface="Montserrat"/>
              </a:rPr>
              <a:t> at conferences + hackerspaces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pic>
        <p:nvPicPr>
          <p:cNvPr id="1743" name="Google Shape;1743;p209"/>
          <p:cNvPicPr preferRelativeResize="0"/>
          <p:nvPr/>
        </p:nvPicPr>
        <p:blipFill>
          <a:blip r:embed="rId4">
            <a:alphaModFix/>
          </a:blip>
          <a:stretch>
            <a:fillRect/>
          </a:stretch>
        </p:blipFill>
        <p:spPr>
          <a:xfrm>
            <a:off x="1128975" y="2018650"/>
            <a:ext cx="4034575" cy="3025924"/>
          </a:xfrm>
          <a:prstGeom prst="rect">
            <a:avLst/>
          </a:prstGeom>
          <a:noFill/>
          <a:ln>
            <a:noFill/>
          </a:ln>
        </p:spPr>
      </p:pic>
      <p:pic>
        <p:nvPicPr>
          <p:cNvPr id="1744" name="Google Shape;1744;p209"/>
          <p:cNvPicPr preferRelativeResize="0"/>
          <p:nvPr/>
        </p:nvPicPr>
        <p:blipFill>
          <a:blip r:embed="rId5">
            <a:alphaModFix/>
          </a:blip>
          <a:stretch>
            <a:fillRect/>
          </a:stretch>
        </p:blipFill>
        <p:spPr>
          <a:xfrm rot="-322399">
            <a:off x="4782340" y="2826053"/>
            <a:ext cx="3761822" cy="1972543"/>
          </a:xfrm>
          <a:prstGeom prst="rect">
            <a:avLst/>
          </a:prstGeom>
          <a:noFill/>
          <a:ln>
            <a:noFill/>
          </a:ln>
        </p:spPr>
      </p:pic>
      <p:pic>
        <p:nvPicPr>
          <p:cNvPr id="1745" name="Google Shape;1745;p209"/>
          <p:cNvPicPr preferRelativeResize="0"/>
          <p:nvPr/>
        </p:nvPicPr>
        <p:blipFill rotWithShape="1">
          <a:blip r:embed="rId6">
            <a:alphaModFix/>
          </a:blip>
          <a:srcRect b="28188" l="11189" r="12276" t="23731"/>
          <a:stretch/>
        </p:blipFill>
        <p:spPr>
          <a:xfrm rot="695324">
            <a:off x="5126275" y="2247055"/>
            <a:ext cx="3960401" cy="972615"/>
          </a:xfrm>
          <a:prstGeom prst="rect">
            <a:avLst/>
          </a:prstGeom>
          <a:noFill/>
          <a:ln>
            <a:noFill/>
          </a:ln>
        </p:spPr>
      </p:pic>
      <p:pic>
        <p:nvPicPr>
          <p:cNvPr id="1746" name="Google Shape;1746;p209"/>
          <p:cNvPicPr preferRelativeResize="0"/>
          <p:nvPr/>
        </p:nvPicPr>
        <p:blipFill>
          <a:blip r:embed="rId7">
            <a:alphaModFix/>
          </a:blip>
          <a:stretch>
            <a:fillRect/>
          </a:stretch>
        </p:blipFill>
        <p:spPr>
          <a:xfrm rot="-368193">
            <a:off x="184847" y="3003458"/>
            <a:ext cx="2658590" cy="105630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0" name="Shape 1750"/>
        <p:cNvGrpSpPr/>
        <p:nvPr/>
      </p:nvGrpSpPr>
      <p:grpSpPr>
        <a:xfrm>
          <a:off x="0" y="0"/>
          <a:ext cx="0" cy="0"/>
          <a:chOff x="0" y="0"/>
          <a:chExt cx="0" cy="0"/>
        </a:xfrm>
      </p:grpSpPr>
      <p:sp>
        <p:nvSpPr>
          <p:cNvPr id="1751" name="Google Shape;1751;p21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2" name="Google Shape;1752;p210"/>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53" name="Google Shape;1753;p210"/>
          <p:cNvSpPr txBox="1"/>
          <p:nvPr/>
        </p:nvSpPr>
        <p:spPr>
          <a:xfrm>
            <a:off x="563025" y="1080775"/>
            <a:ext cx="8193600" cy="3201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Continue making </a:t>
            </a:r>
            <a:r>
              <a:rPr b="1" lang="en" sz="2600">
                <a:solidFill>
                  <a:srgbClr val="BA3911"/>
                </a:solidFill>
                <a:latin typeface="Montserrat"/>
                <a:ea typeface="Montserrat"/>
                <a:cs typeface="Montserrat"/>
                <a:sym typeface="Montserrat"/>
              </a:rPr>
              <a:t>art for communities</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and </a:t>
            </a:r>
            <a:r>
              <a:rPr b="1" lang="en" sz="2600">
                <a:solidFill>
                  <a:srgbClr val="BA3911"/>
                </a:solidFill>
                <a:latin typeface="Montserrat"/>
                <a:ea typeface="Montserrat"/>
                <a:cs typeface="Montserrat"/>
                <a:sym typeface="Montserrat"/>
              </a:rPr>
              <a:t>share</a:t>
            </a:r>
            <a:r>
              <a:rPr lang="en" sz="2600">
                <a:solidFill>
                  <a:srgbClr val="BA3911"/>
                </a:solidFill>
                <a:latin typeface="Montserrat"/>
                <a:ea typeface="Montserrat"/>
                <a:cs typeface="Montserrat"/>
                <a:sym typeface="Montserrat"/>
              </a:rPr>
              <a:t> at conferences + hackerspaces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pic>
        <p:nvPicPr>
          <p:cNvPr id="1754" name="Google Shape;1754;p210"/>
          <p:cNvPicPr preferRelativeResize="0"/>
          <p:nvPr/>
        </p:nvPicPr>
        <p:blipFill rotWithShape="1">
          <a:blip r:embed="rId4">
            <a:alphaModFix/>
          </a:blip>
          <a:srcRect b="26400" l="7722" r="6277" t="10380"/>
          <a:stretch/>
        </p:blipFill>
        <p:spPr>
          <a:xfrm rot="266077">
            <a:off x="3137882" y="2251304"/>
            <a:ext cx="5367863" cy="2219721"/>
          </a:xfrm>
          <a:prstGeom prst="rect">
            <a:avLst/>
          </a:prstGeom>
          <a:noFill/>
          <a:ln>
            <a:noFill/>
          </a:ln>
        </p:spPr>
      </p:pic>
      <p:pic>
        <p:nvPicPr>
          <p:cNvPr id="1755" name="Google Shape;1755;p210"/>
          <p:cNvPicPr preferRelativeResize="0"/>
          <p:nvPr/>
        </p:nvPicPr>
        <p:blipFill>
          <a:blip r:embed="rId5">
            <a:alphaModFix/>
          </a:blip>
          <a:stretch>
            <a:fillRect/>
          </a:stretch>
        </p:blipFill>
        <p:spPr>
          <a:xfrm rot="-403032">
            <a:off x="935890" y="2084491"/>
            <a:ext cx="2553341" cy="255334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9" name="Shape 1759"/>
        <p:cNvGrpSpPr/>
        <p:nvPr/>
      </p:nvGrpSpPr>
      <p:grpSpPr>
        <a:xfrm>
          <a:off x="0" y="0"/>
          <a:ext cx="0" cy="0"/>
          <a:chOff x="0" y="0"/>
          <a:chExt cx="0" cy="0"/>
        </a:xfrm>
      </p:grpSpPr>
      <p:sp>
        <p:nvSpPr>
          <p:cNvPr id="1760" name="Google Shape;1760;p21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1" name="Google Shape;1761;p211"/>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62" name="Google Shape;1762;p211"/>
          <p:cNvSpPr txBox="1"/>
          <p:nvPr/>
        </p:nvSpPr>
        <p:spPr>
          <a:xfrm>
            <a:off x="563025" y="1080775"/>
            <a:ext cx="8193600" cy="3601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Continue making </a:t>
            </a:r>
            <a:r>
              <a:rPr b="1" lang="en" sz="2600">
                <a:solidFill>
                  <a:srgbClr val="BA3911"/>
                </a:solidFill>
                <a:latin typeface="Montserrat"/>
                <a:ea typeface="Montserrat"/>
                <a:cs typeface="Montserrat"/>
                <a:sym typeface="Montserrat"/>
              </a:rPr>
              <a:t>art for communities</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and share at conferences + hackerspaces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Step away from art</a:t>
            </a:r>
            <a:r>
              <a:rPr lang="en" sz="2600">
                <a:solidFill>
                  <a:srgbClr val="BA3911"/>
                </a:solidFill>
                <a:latin typeface="Montserrat"/>
                <a:ea typeface="Montserrat"/>
                <a:cs typeface="Montserrat"/>
                <a:sym typeface="Montserrat"/>
              </a:rPr>
              <a:t> as a full-time job</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6" name="Shape 1766"/>
        <p:cNvGrpSpPr/>
        <p:nvPr/>
      </p:nvGrpSpPr>
      <p:grpSpPr>
        <a:xfrm>
          <a:off x="0" y="0"/>
          <a:ext cx="0" cy="0"/>
          <a:chOff x="0" y="0"/>
          <a:chExt cx="0" cy="0"/>
        </a:xfrm>
      </p:grpSpPr>
      <p:sp>
        <p:nvSpPr>
          <p:cNvPr id="1767" name="Google Shape;1767;p21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8" name="Google Shape;1768;p212"/>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sp>
        <p:nvSpPr>
          <p:cNvPr id="1769" name="Google Shape;1769;p212"/>
          <p:cNvSpPr txBox="1"/>
          <p:nvPr/>
        </p:nvSpPr>
        <p:spPr>
          <a:xfrm>
            <a:off x="563025" y="1080775"/>
            <a:ext cx="8193600" cy="5602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Continue making </a:t>
            </a:r>
            <a:r>
              <a:rPr b="1" lang="en" sz="2600">
                <a:solidFill>
                  <a:srgbClr val="BA3911"/>
                </a:solidFill>
                <a:latin typeface="Montserrat"/>
                <a:ea typeface="Montserrat"/>
                <a:cs typeface="Montserrat"/>
                <a:sym typeface="Montserrat"/>
              </a:rPr>
              <a:t>art for communities</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lang="en" sz="2600">
                <a:solidFill>
                  <a:srgbClr val="BA3911"/>
                </a:solidFill>
                <a:latin typeface="Montserrat"/>
                <a:ea typeface="Montserrat"/>
                <a:cs typeface="Montserrat"/>
                <a:sym typeface="Montserrat"/>
              </a:rPr>
              <a:t>and share at conferences + hackerspaces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Step away from art</a:t>
            </a:r>
            <a:r>
              <a:rPr lang="en" sz="2600">
                <a:solidFill>
                  <a:srgbClr val="BA3911"/>
                </a:solidFill>
                <a:latin typeface="Montserrat"/>
                <a:ea typeface="Montserrat"/>
                <a:cs typeface="Montserrat"/>
                <a:sym typeface="Montserrat"/>
              </a:rPr>
              <a:t> as a full-time job</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Inspire others</a:t>
            </a:r>
            <a:r>
              <a:rPr lang="en" sz="2600">
                <a:solidFill>
                  <a:srgbClr val="BA3911"/>
                </a:solidFill>
                <a:latin typeface="Montserrat"/>
                <a:ea typeface="Montserrat"/>
                <a:cs typeface="Montserrat"/>
                <a:sym typeface="Montserrat"/>
              </a:rPr>
              <a:t> to make art after sharing my:</a:t>
            </a:r>
            <a:endParaRPr sz="2600">
              <a:solidFill>
                <a:srgbClr val="BA3911"/>
              </a:solidFill>
              <a:latin typeface="Montserrat"/>
              <a:ea typeface="Montserrat"/>
              <a:cs typeface="Montserrat"/>
              <a:sym typeface="Montserrat"/>
            </a:endParaRPr>
          </a:p>
          <a:p>
            <a:pPr indent="-393700" lvl="1"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Process</a:t>
            </a:r>
            <a:endParaRPr sz="2600">
              <a:solidFill>
                <a:srgbClr val="BA3911"/>
              </a:solidFill>
              <a:latin typeface="Montserrat"/>
              <a:ea typeface="Montserrat"/>
              <a:cs typeface="Montserrat"/>
              <a:sym typeface="Montserrat"/>
            </a:endParaRPr>
          </a:p>
          <a:p>
            <a:pPr indent="-393700" lvl="1"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Tools</a:t>
            </a:r>
            <a:endParaRPr sz="2600">
              <a:solidFill>
                <a:srgbClr val="BA3911"/>
              </a:solidFill>
              <a:latin typeface="Montserrat"/>
              <a:ea typeface="Montserrat"/>
              <a:cs typeface="Montserrat"/>
              <a:sym typeface="Montserrat"/>
            </a:endParaRPr>
          </a:p>
          <a:p>
            <a:pPr indent="-393700" lvl="1" marL="13716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Experiences</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3" name="Shape 1773"/>
        <p:cNvGrpSpPr/>
        <p:nvPr/>
      </p:nvGrpSpPr>
      <p:grpSpPr>
        <a:xfrm>
          <a:off x="0" y="0"/>
          <a:ext cx="0" cy="0"/>
          <a:chOff x="0" y="0"/>
          <a:chExt cx="0" cy="0"/>
        </a:xfrm>
      </p:grpSpPr>
      <p:sp>
        <p:nvSpPr>
          <p:cNvPr id="1774" name="Google Shape;1774;p21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5" name="Google Shape;1775;p213"/>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pic>
        <p:nvPicPr>
          <p:cNvPr id="1776" name="Google Shape;1776;p213"/>
          <p:cNvPicPr preferRelativeResize="0"/>
          <p:nvPr/>
        </p:nvPicPr>
        <p:blipFill rotWithShape="1">
          <a:blip r:embed="rId4">
            <a:alphaModFix/>
          </a:blip>
          <a:srcRect b="0" l="6828" r="6403" t="0"/>
          <a:stretch/>
        </p:blipFill>
        <p:spPr>
          <a:xfrm>
            <a:off x="1592025" y="1096725"/>
            <a:ext cx="6383451" cy="385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pic>
        <p:nvPicPr>
          <p:cNvPr id="330" name="Google Shape;330;p43"/>
          <p:cNvPicPr preferRelativeResize="0"/>
          <p:nvPr/>
        </p:nvPicPr>
        <p:blipFill>
          <a:blip r:embed="rId4">
            <a:alphaModFix/>
          </a:blip>
          <a:stretch>
            <a:fillRect/>
          </a:stretch>
        </p:blipFill>
        <p:spPr>
          <a:xfrm>
            <a:off x="758475" y="73325"/>
            <a:ext cx="7254422" cy="4838700"/>
          </a:xfrm>
          <a:prstGeom prst="rect">
            <a:avLst/>
          </a:prstGeom>
          <a:noFill/>
          <a:ln>
            <a:noFill/>
          </a:ln>
        </p:spPr>
      </p:pic>
      <p:pic>
        <p:nvPicPr>
          <p:cNvPr id="331" name="Google Shape;331;p43"/>
          <p:cNvPicPr preferRelativeResize="0"/>
          <p:nvPr/>
        </p:nvPicPr>
        <p:blipFill>
          <a:blip r:embed="rId5">
            <a:alphaModFix/>
          </a:blip>
          <a:stretch>
            <a:fillRect/>
          </a:stretch>
        </p:blipFill>
        <p:spPr>
          <a:xfrm rot="-1682196">
            <a:off x="1598938" y="2723533"/>
            <a:ext cx="1004944" cy="1553300"/>
          </a:xfrm>
          <a:prstGeom prst="rect">
            <a:avLst/>
          </a:prstGeom>
          <a:noFill/>
          <a:ln>
            <a:noFill/>
          </a:ln>
        </p:spPr>
      </p:pic>
      <p:sp>
        <p:nvSpPr>
          <p:cNvPr id="332" name="Google Shape;332;p43"/>
          <p:cNvSpPr/>
          <p:nvPr/>
        </p:nvSpPr>
        <p:spPr>
          <a:xfrm rot="-1681676">
            <a:off x="1591997" y="271157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3" name="Google Shape;333;p43"/>
          <p:cNvPicPr preferRelativeResize="0"/>
          <p:nvPr/>
        </p:nvPicPr>
        <p:blipFill>
          <a:blip r:embed="rId5">
            <a:alphaModFix/>
          </a:blip>
          <a:stretch>
            <a:fillRect/>
          </a:stretch>
        </p:blipFill>
        <p:spPr>
          <a:xfrm rot="1436894">
            <a:off x="6115318" y="2525241"/>
            <a:ext cx="1004943" cy="1553302"/>
          </a:xfrm>
          <a:prstGeom prst="rect">
            <a:avLst/>
          </a:prstGeom>
          <a:noFill/>
          <a:ln>
            <a:noFill/>
          </a:ln>
        </p:spPr>
      </p:pic>
      <p:sp>
        <p:nvSpPr>
          <p:cNvPr id="334" name="Google Shape;334;p43"/>
          <p:cNvSpPr/>
          <p:nvPr/>
        </p:nvSpPr>
        <p:spPr>
          <a:xfrm rot="1436806">
            <a:off x="6122175" y="2510022"/>
            <a:ext cx="998552" cy="155201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5" name="Google Shape;335;p43"/>
          <p:cNvPicPr preferRelativeResize="0"/>
          <p:nvPr/>
        </p:nvPicPr>
        <p:blipFill>
          <a:blip r:embed="rId5">
            <a:alphaModFix/>
          </a:blip>
          <a:stretch>
            <a:fillRect/>
          </a:stretch>
        </p:blipFill>
        <p:spPr>
          <a:xfrm rot="1803031">
            <a:off x="5376195" y="1105274"/>
            <a:ext cx="1004943" cy="1553297"/>
          </a:xfrm>
          <a:prstGeom prst="rect">
            <a:avLst/>
          </a:prstGeom>
          <a:noFill/>
          <a:ln>
            <a:noFill/>
          </a:ln>
        </p:spPr>
      </p:pic>
      <p:sp>
        <p:nvSpPr>
          <p:cNvPr id="336" name="Google Shape;336;p43"/>
          <p:cNvSpPr/>
          <p:nvPr/>
        </p:nvSpPr>
        <p:spPr>
          <a:xfrm rot="1803786">
            <a:off x="5384630" y="1090557"/>
            <a:ext cx="998297" cy="1552069"/>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37" name="Google Shape;337;p43"/>
          <p:cNvPicPr preferRelativeResize="0"/>
          <p:nvPr/>
        </p:nvPicPr>
        <p:blipFill>
          <a:blip r:embed="rId5">
            <a:alphaModFix/>
          </a:blip>
          <a:stretch>
            <a:fillRect/>
          </a:stretch>
        </p:blipFill>
        <p:spPr>
          <a:xfrm rot="-1682196">
            <a:off x="2279313" y="1223483"/>
            <a:ext cx="1004944" cy="1553300"/>
          </a:xfrm>
          <a:prstGeom prst="rect">
            <a:avLst/>
          </a:prstGeom>
          <a:noFill/>
          <a:ln>
            <a:noFill/>
          </a:ln>
        </p:spPr>
      </p:pic>
      <p:sp>
        <p:nvSpPr>
          <p:cNvPr id="338" name="Google Shape;338;p43"/>
          <p:cNvSpPr/>
          <p:nvPr/>
        </p:nvSpPr>
        <p:spPr>
          <a:xfrm rot="-1681676">
            <a:off x="2272372" y="121152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9" name="Google Shape;339;p43"/>
          <p:cNvSpPr/>
          <p:nvPr/>
        </p:nvSpPr>
        <p:spPr>
          <a:xfrm>
            <a:off x="758475" y="14465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0" name="Shape 1780"/>
        <p:cNvGrpSpPr/>
        <p:nvPr/>
      </p:nvGrpSpPr>
      <p:grpSpPr>
        <a:xfrm>
          <a:off x="0" y="0"/>
          <a:ext cx="0" cy="0"/>
          <a:chOff x="0" y="0"/>
          <a:chExt cx="0" cy="0"/>
        </a:xfrm>
      </p:grpSpPr>
      <p:sp>
        <p:nvSpPr>
          <p:cNvPr id="1781" name="Google Shape;1781;p21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2" name="Google Shape;1782;p214"/>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What’s next?</a:t>
            </a:r>
            <a:endParaRPr sz="6000">
              <a:solidFill>
                <a:srgbClr val="ED7843"/>
              </a:solidFill>
              <a:latin typeface="Caveat Brush"/>
              <a:ea typeface="Caveat Brush"/>
              <a:cs typeface="Caveat Brush"/>
              <a:sym typeface="Caveat Brush"/>
            </a:endParaRPr>
          </a:p>
        </p:txBody>
      </p:sp>
      <p:pic>
        <p:nvPicPr>
          <p:cNvPr id="1783" name="Google Shape;1783;p214"/>
          <p:cNvPicPr preferRelativeResize="0"/>
          <p:nvPr/>
        </p:nvPicPr>
        <p:blipFill rotWithShape="1">
          <a:blip r:embed="rId4">
            <a:alphaModFix/>
          </a:blip>
          <a:srcRect b="19756" l="0" r="0" t="0"/>
          <a:stretch/>
        </p:blipFill>
        <p:spPr>
          <a:xfrm>
            <a:off x="1564750" y="928325"/>
            <a:ext cx="6364800" cy="397002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7" name="Shape 1787"/>
        <p:cNvGrpSpPr/>
        <p:nvPr/>
      </p:nvGrpSpPr>
      <p:grpSpPr>
        <a:xfrm>
          <a:off x="0" y="0"/>
          <a:ext cx="0" cy="0"/>
          <a:chOff x="0" y="0"/>
          <a:chExt cx="0" cy="0"/>
        </a:xfrm>
      </p:grpSpPr>
      <p:sp>
        <p:nvSpPr>
          <p:cNvPr id="1788" name="Google Shape;1788;p215"/>
          <p:cNvSpPr txBox="1"/>
          <p:nvPr/>
        </p:nvSpPr>
        <p:spPr>
          <a:xfrm>
            <a:off x="2854325" y="56327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Looking for a job!</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5300">
                <a:solidFill>
                  <a:srgbClr val="ED5B2E"/>
                </a:solidFill>
                <a:latin typeface="Caveat Brush"/>
                <a:ea typeface="Caveat Brush"/>
                <a:cs typeface="Caveat Brush"/>
                <a:sym typeface="Caveat Brush"/>
              </a:rPr>
              <a:t>Data Viz + Analysis</a:t>
            </a:r>
            <a:endParaRPr sz="5300">
              <a:solidFill>
                <a:srgbClr val="ED5B2E"/>
              </a:solidFill>
              <a:latin typeface="Caveat Brush"/>
              <a:ea typeface="Caveat Brush"/>
              <a:cs typeface="Caveat Brush"/>
              <a:sym typeface="Caveat Brush"/>
            </a:endParaRPr>
          </a:p>
        </p:txBody>
      </p:sp>
      <p:grpSp>
        <p:nvGrpSpPr>
          <p:cNvPr id="1789" name="Google Shape;1789;p215"/>
          <p:cNvGrpSpPr/>
          <p:nvPr/>
        </p:nvGrpSpPr>
        <p:grpSpPr>
          <a:xfrm>
            <a:off x="6752528" y="3072398"/>
            <a:ext cx="2095491" cy="1615244"/>
            <a:chOff x="3038242" y="620317"/>
            <a:chExt cx="3067619" cy="1615244"/>
          </a:xfrm>
        </p:grpSpPr>
        <p:grpSp>
          <p:nvGrpSpPr>
            <p:cNvPr id="1790" name="Google Shape;1790;p215"/>
            <p:cNvGrpSpPr/>
            <p:nvPr/>
          </p:nvGrpSpPr>
          <p:grpSpPr>
            <a:xfrm>
              <a:off x="3038242" y="620317"/>
              <a:ext cx="3067619" cy="1615244"/>
              <a:chOff x="0" y="-38100"/>
              <a:chExt cx="1615812" cy="850800"/>
            </a:xfrm>
          </p:grpSpPr>
          <p:sp>
            <p:nvSpPr>
              <p:cNvPr id="1791" name="Google Shape;1791;p215"/>
              <p:cNvSpPr/>
              <p:nvPr/>
            </p:nvSpPr>
            <p:spPr>
              <a:xfrm>
                <a:off x="0" y="0"/>
                <a:ext cx="1615812" cy="222390"/>
              </a:xfrm>
              <a:custGeom>
                <a:rect b="b" l="l" r="r" t="t"/>
                <a:pathLst>
                  <a:path extrusionOk="0" h="222390" w="1615812">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2" name="Google Shape;1792;p215"/>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3" name="Google Shape;1793;p215"/>
            <p:cNvSpPr txBox="1"/>
            <p:nvPr/>
          </p:nvSpPr>
          <p:spPr>
            <a:xfrm>
              <a:off x="3299615" y="749101"/>
              <a:ext cx="25449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2100">
                  <a:solidFill>
                    <a:srgbClr val="FFFFFF"/>
                  </a:solidFill>
                  <a:latin typeface="Roboto"/>
                  <a:ea typeface="Roboto"/>
                  <a:cs typeface="Roboto"/>
                  <a:sym typeface="Roboto"/>
                </a:rPr>
                <a:t>Mars Lee</a:t>
              </a:r>
              <a:endParaRPr sz="700"/>
            </a:p>
          </p:txBody>
        </p:sp>
      </p:grpSp>
      <p:sp>
        <p:nvSpPr>
          <p:cNvPr id="1794" name="Google Shape;1794;p215"/>
          <p:cNvSpPr txBox="1"/>
          <p:nvPr/>
        </p:nvSpPr>
        <p:spPr>
          <a:xfrm>
            <a:off x="5910825" y="4013400"/>
            <a:ext cx="3151500" cy="365700"/>
          </a:xfrm>
          <a:prstGeom prst="rect">
            <a:avLst/>
          </a:prstGeom>
          <a:noFill/>
          <a:ln>
            <a:noFill/>
          </a:ln>
        </p:spPr>
        <p:txBody>
          <a:bodyPr anchorCtr="0" anchor="t" bIns="0" lIns="0" spcFirstLastPara="1" rIns="0" wrap="square" tIns="0">
            <a:spAutoFit/>
          </a:bodyPr>
          <a:lstStyle/>
          <a:p>
            <a:pPr indent="0" lvl="0" marL="0" marR="0" rtl="0" algn="ctr">
              <a:lnSpc>
                <a:spcPct val="87997"/>
              </a:lnSpc>
              <a:spcBef>
                <a:spcPts val="0"/>
              </a:spcBef>
              <a:spcAft>
                <a:spcPts val="0"/>
              </a:spcAft>
              <a:buNone/>
            </a:pPr>
            <a:r>
              <a:rPr lang="en" sz="2699">
                <a:solidFill>
                  <a:srgbClr val="ED5B2E"/>
                </a:solidFill>
                <a:latin typeface="Sriracha"/>
                <a:ea typeface="Sriracha"/>
                <a:cs typeface="Sriracha"/>
                <a:sym typeface="Sriracha"/>
              </a:rPr>
              <a:t>PyData NYC 2023</a:t>
            </a:r>
            <a:endParaRPr sz="100"/>
          </a:p>
        </p:txBody>
      </p:sp>
      <p:sp>
        <p:nvSpPr>
          <p:cNvPr id="1795" name="Google Shape;1795;p215"/>
          <p:cNvSpPr/>
          <p:nvPr/>
        </p:nvSpPr>
        <p:spPr>
          <a:xfrm>
            <a:off x="244925" y="903175"/>
            <a:ext cx="3306600" cy="3352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96" name="Google Shape;1796;p215"/>
          <p:cNvPicPr preferRelativeResize="0"/>
          <p:nvPr/>
        </p:nvPicPr>
        <p:blipFill>
          <a:blip r:embed="rId4">
            <a:alphaModFix/>
          </a:blip>
          <a:stretch>
            <a:fillRect/>
          </a:stretch>
        </p:blipFill>
        <p:spPr>
          <a:xfrm>
            <a:off x="322474" y="975738"/>
            <a:ext cx="3151499" cy="3192023"/>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0" name="Shape 1800"/>
        <p:cNvGrpSpPr/>
        <p:nvPr/>
      </p:nvGrpSpPr>
      <p:grpSpPr>
        <a:xfrm>
          <a:off x="0" y="0"/>
          <a:ext cx="0" cy="0"/>
          <a:chOff x="0" y="0"/>
          <a:chExt cx="0" cy="0"/>
        </a:xfrm>
      </p:grpSpPr>
      <p:sp>
        <p:nvSpPr>
          <p:cNvPr id="1801" name="Google Shape;1801;p216"/>
          <p:cNvSpPr txBox="1"/>
          <p:nvPr/>
        </p:nvSpPr>
        <p:spPr>
          <a:xfrm>
            <a:off x="2854325" y="563275"/>
            <a:ext cx="5993700" cy="19386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None/>
            </a:pPr>
            <a:r>
              <a:rPr lang="en" sz="6000">
                <a:solidFill>
                  <a:srgbClr val="ED5B2E"/>
                </a:solidFill>
                <a:latin typeface="Caveat Brush"/>
                <a:ea typeface="Caveat Brush"/>
                <a:cs typeface="Caveat Brush"/>
                <a:sym typeface="Caveat Brush"/>
              </a:rPr>
              <a:t>Looking for a job!</a:t>
            </a:r>
            <a:endParaRPr sz="6000">
              <a:solidFill>
                <a:srgbClr val="ED5B2E"/>
              </a:solidFill>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5300">
                <a:solidFill>
                  <a:srgbClr val="ED5B2E"/>
                </a:solidFill>
                <a:latin typeface="Caveat Brush"/>
                <a:ea typeface="Caveat Brush"/>
                <a:cs typeface="Caveat Brush"/>
                <a:sym typeface="Caveat Brush"/>
              </a:rPr>
              <a:t>Data Viz + Analysis</a:t>
            </a:r>
            <a:endParaRPr sz="5300">
              <a:solidFill>
                <a:srgbClr val="ED5B2E"/>
              </a:solidFill>
              <a:latin typeface="Caveat Brush"/>
              <a:ea typeface="Caveat Brush"/>
              <a:cs typeface="Caveat Brush"/>
              <a:sym typeface="Caveat Brush"/>
            </a:endParaRPr>
          </a:p>
        </p:txBody>
      </p:sp>
      <p:grpSp>
        <p:nvGrpSpPr>
          <p:cNvPr id="1802" name="Google Shape;1802;p216"/>
          <p:cNvGrpSpPr/>
          <p:nvPr/>
        </p:nvGrpSpPr>
        <p:grpSpPr>
          <a:xfrm>
            <a:off x="6752528" y="3072398"/>
            <a:ext cx="2095491" cy="1615244"/>
            <a:chOff x="3038242" y="620317"/>
            <a:chExt cx="3067619" cy="1615244"/>
          </a:xfrm>
        </p:grpSpPr>
        <p:grpSp>
          <p:nvGrpSpPr>
            <p:cNvPr id="1803" name="Google Shape;1803;p216"/>
            <p:cNvGrpSpPr/>
            <p:nvPr/>
          </p:nvGrpSpPr>
          <p:grpSpPr>
            <a:xfrm>
              <a:off x="3038242" y="620317"/>
              <a:ext cx="3067619" cy="1615244"/>
              <a:chOff x="0" y="-38100"/>
              <a:chExt cx="1615812" cy="850800"/>
            </a:xfrm>
          </p:grpSpPr>
          <p:sp>
            <p:nvSpPr>
              <p:cNvPr id="1804" name="Google Shape;1804;p216"/>
              <p:cNvSpPr/>
              <p:nvPr/>
            </p:nvSpPr>
            <p:spPr>
              <a:xfrm>
                <a:off x="0" y="0"/>
                <a:ext cx="1615812" cy="222390"/>
              </a:xfrm>
              <a:custGeom>
                <a:rect b="b" l="l" r="r" t="t"/>
                <a:pathLst>
                  <a:path extrusionOk="0" h="222390" w="1615812">
                    <a:moveTo>
                      <a:pt x="64358" y="0"/>
                    </a:moveTo>
                    <a:lnTo>
                      <a:pt x="1551454" y="0"/>
                    </a:lnTo>
                    <a:cubicBezTo>
                      <a:pt x="1568522" y="0"/>
                      <a:pt x="1584892" y="6781"/>
                      <a:pt x="1596962" y="18850"/>
                    </a:cubicBezTo>
                    <a:cubicBezTo>
                      <a:pt x="1609031" y="30919"/>
                      <a:pt x="1615812" y="47289"/>
                      <a:pt x="1615812" y="64358"/>
                    </a:cubicBezTo>
                    <a:lnTo>
                      <a:pt x="1615812" y="158033"/>
                    </a:lnTo>
                    <a:cubicBezTo>
                      <a:pt x="1615812" y="193576"/>
                      <a:pt x="1586998" y="222390"/>
                      <a:pt x="1551454" y="222390"/>
                    </a:cubicBezTo>
                    <a:lnTo>
                      <a:pt x="64358" y="222390"/>
                    </a:lnTo>
                    <a:cubicBezTo>
                      <a:pt x="47289" y="222390"/>
                      <a:pt x="30919" y="215610"/>
                      <a:pt x="18850" y="203540"/>
                    </a:cubicBezTo>
                    <a:cubicBezTo>
                      <a:pt x="6781" y="191471"/>
                      <a:pt x="0" y="175101"/>
                      <a:pt x="0" y="158033"/>
                    </a:cubicBezTo>
                    <a:lnTo>
                      <a:pt x="0" y="64358"/>
                    </a:lnTo>
                    <a:cubicBezTo>
                      <a:pt x="0" y="47289"/>
                      <a:pt x="6781" y="30919"/>
                      <a:pt x="18850" y="18850"/>
                    </a:cubicBezTo>
                    <a:cubicBezTo>
                      <a:pt x="30919" y="6781"/>
                      <a:pt x="47289" y="0"/>
                      <a:pt x="64358" y="0"/>
                    </a:cubicBezTo>
                    <a:close/>
                  </a:path>
                </a:pathLst>
              </a:custGeom>
              <a:solidFill>
                <a:srgbClr val="3090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5" name="Google Shape;1805;p216"/>
              <p:cNvSpPr txBox="1"/>
              <p:nvPr/>
            </p:nvSpPr>
            <p:spPr>
              <a:xfrm>
                <a:off x="0" y="-38100"/>
                <a:ext cx="812700" cy="850800"/>
              </a:xfrm>
              <a:prstGeom prst="rect">
                <a:avLst/>
              </a:prstGeom>
              <a:noFill/>
              <a:ln>
                <a:noFill/>
              </a:ln>
            </p:spPr>
            <p:txBody>
              <a:bodyPr anchorCtr="0" anchor="ctr" bIns="25400" lIns="25400" spcFirstLastPara="1" rIns="25400" wrap="square" tIns="25400">
                <a:noAutofit/>
              </a:bodyPr>
              <a:lstStyle/>
              <a:p>
                <a:pPr indent="0" lvl="0" marL="0" marR="0" rtl="0" algn="ctr">
                  <a:lnSpc>
                    <a:spcPct val="17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06" name="Google Shape;1806;p216"/>
            <p:cNvSpPr txBox="1"/>
            <p:nvPr/>
          </p:nvSpPr>
          <p:spPr>
            <a:xfrm>
              <a:off x="3299615" y="749101"/>
              <a:ext cx="2544900" cy="323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2100">
                  <a:solidFill>
                    <a:srgbClr val="FFFFFF"/>
                  </a:solidFill>
                  <a:latin typeface="Roboto"/>
                  <a:ea typeface="Roboto"/>
                  <a:cs typeface="Roboto"/>
                  <a:sym typeface="Roboto"/>
                </a:rPr>
                <a:t>Mars Lee</a:t>
              </a:r>
              <a:endParaRPr sz="700"/>
            </a:p>
          </p:txBody>
        </p:sp>
      </p:grpSp>
      <p:sp>
        <p:nvSpPr>
          <p:cNvPr id="1807" name="Google Shape;1807;p216"/>
          <p:cNvSpPr txBox="1"/>
          <p:nvPr/>
        </p:nvSpPr>
        <p:spPr>
          <a:xfrm>
            <a:off x="5910825" y="4013400"/>
            <a:ext cx="3151500" cy="365700"/>
          </a:xfrm>
          <a:prstGeom prst="rect">
            <a:avLst/>
          </a:prstGeom>
          <a:noFill/>
          <a:ln>
            <a:noFill/>
          </a:ln>
        </p:spPr>
        <p:txBody>
          <a:bodyPr anchorCtr="0" anchor="t" bIns="0" lIns="0" spcFirstLastPara="1" rIns="0" wrap="square" tIns="0">
            <a:spAutoFit/>
          </a:bodyPr>
          <a:lstStyle/>
          <a:p>
            <a:pPr indent="0" lvl="0" marL="0" marR="0" rtl="0" algn="ctr">
              <a:lnSpc>
                <a:spcPct val="87997"/>
              </a:lnSpc>
              <a:spcBef>
                <a:spcPts val="0"/>
              </a:spcBef>
              <a:spcAft>
                <a:spcPts val="0"/>
              </a:spcAft>
              <a:buNone/>
            </a:pPr>
            <a:r>
              <a:rPr lang="en" sz="2699">
                <a:solidFill>
                  <a:srgbClr val="ED5B2E"/>
                </a:solidFill>
                <a:latin typeface="Sriracha"/>
                <a:ea typeface="Sriracha"/>
                <a:cs typeface="Sriracha"/>
                <a:sym typeface="Sriracha"/>
              </a:rPr>
              <a:t>PyData NYC 2023</a:t>
            </a:r>
            <a:endParaRPr sz="100"/>
          </a:p>
        </p:txBody>
      </p:sp>
      <p:sp>
        <p:nvSpPr>
          <p:cNvPr id="1808" name="Google Shape;1808;p216"/>
          <p:cNvSpPr/>
          <p:nvPr/>
        </p:nvSpPr>
        <p:spPr>
          <a:xfrm>
            <a:off x="244925" y="903175"/>
            <a:ext cx="3306600" cy="3352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809" name="Google Shape;1809;p216"/>
          <p:cNvPicPr preferRelativeResize="0"/>
          <p:nvPr/>
        </p:nvPicPr>
        <p:blipFill>
          <a:blip r:embed="rId4">
            <a:alphaModFix/>
          </a:blip>
          <a:stretch>
            <a:fillRect/>
          </a:stretch>
        </p:blipFill>
        <p:spPr>
          <a:xfrm>
            <a:off x="322474" y="975738"/>
            <a:ext cx="3151499" cy="3192023"/>
          </a:xfrm>
          <a:prstGeom prst="rect">
            <a:avLst/>
          </a:prstGeom>
          <a:noFill/>
          <a:ln>
            <a:noFill/>
          </a:ln>
        </p:spPr>
      </p:pic>
      <p:sp>
        <p:nvSpPr>
          <p:cNvPr id="1810" name="Google Shape;1810;p216"/>
          <p:cNvSpPr/>
          <p:nvPr/>
        </p:nvSpPr>
        <p:spPr>
          <a:xfrm>
            <a:off x="3186575" y="2315800"/>
            <a:ext cx="3686700" cy="1615200"/>
          </a:xfrm>
          <a:prstGeom prst="wedgeRoundRectCallout">
            <a:avLst>
              <a:gd fmla="val -60442" name="adj1"/>
              <a:gd fmla="val 133" name="adj2"/>
              <a:gd fmla="val 0" name="adj3"/>
            </a:avLst>
          </a:prstGeom>
          <a:solidFill>
            <a:schemeClr val="lt1"/>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Email me at </a:t>
            </a:r>
            <a:r>
              <a:rPr lang="en" sz="1800" u="sng">
                <a:solidFill>
                  <a:schemeClr val="hlink"/>
                </a:solidFill>
                <a:latin typeface="Montserrat"/>
                <a:ea typeface="Montserrat"/>
                <a:cs typeface="Montserrat"/>
                <a:sym typeface="Montserrat"/>
                <a:hlinkClick r:id="rId5"/>
              </a:rPr>
              <a:t>marsbarlee@gmail.com</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Hit me up on LinkedIn</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To see my portfolio </a:t>
            </a:r>
            <a:endParaRPr sz="1800">
              <a:latin typeface="Montserrat"/>
              <a:ea typeface="Montserrat"/>
              <a:cs typeface="Montserrat"/>
              <a:sym typeface="Montserrat"/>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4" name="Shape 1814"/>
        <p:cNvGrpSpPr/>
        <p:nvPr/>
      </p:nvGrpSpPr>
      <p:grpSpPr>
        <a:xfrm>
          <a:off x="0" y="0"/>
          <a:ext cx="0" cy="0"/>
          <a:chOff x="0" y="0"/>
          <a:chExt cx="0" cy="0"/>
        </a:xfrm>
      </p:grpSpPr>
      <p:pic>
        <p:nvPicPr>
          <p:cNvPr id="1815" name="Google Shape;1815;p217"/>
          <p:cNvPicPr preferRelativeResize="0"/>
          <p:nvPr/>
        </p:nvPicPr>
        <p:blipFill>
          <a:blip r:embed="rId4">
            <a:alphaModFix/>
          </a:blip>
          <a:stretch>
            <a:fillRect/>
          </a:stretch>
        </p:blipFill>
        <p:spPr>
          <a:xfrm rot="5400000">
            <a:off x="2007525" y="-1036750"/>
            <a:ext cx="4680701" cy="7217000"/>
          </a:xfrm>
          <a:prstGeom prst="rect">
            <a:avLst/>
          </a:prstGeom>
          <a:noFill/>
          <a:ln>
            <a:noFill/>
          </a:ln>
        </p:spPr>
      </p:pic>
      <p:sp>
        <p:nvSpPr>
          <p:cNvPr id="1816" name="Google Shape;1816;p217"/>
          <p:cNvSpPr/>
          <p:nvPr/>
        </p:nvSpPr>
        <p:spPr>
          <a:xfrm>
            <a:off x="720725" y="19440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1817" name="Google Shape;1817;p217"/>
          <p:cNvGrpSpPr/>
          <p:nvPr/>
        </p:nvGrpSpPr>
        <p:grpSpPr>
          <a:xfrm>
            <a:off x="983907" y="458025"/>
            <a:ext cx="2735040" cy="4299688"/>
            <a:chOff x="-639477" y="0"/>
            <a:chExt cx="3327704" cy="5231400"/>
          </a:xfrm>
        </p:grpSpPr>
        <p:pic>
          <p:nvPicPr>
            <p:cNvPr id="1818" name="Google Shape;1818;p217"/>
            <p:cNvPicPr preferRelativeResize="0"/>
            <p:nvPr/>
          </p:nvPicPr>
          <p:blipFill>
            <a:blip r:embed="rId5">
              <a:alphaModFix/>
            </a:blip>
            <a:stretch>
              <a:fillRect/>
            </a:stretch>
          </p:blipFill>
          <p:spPr>
            <a:xfrm>
              <a:off x="-639477" y="0"/>
              <a:ext cx="3327704" cy="5143501"/>
            </a:xfrm>
            <a:prstGeom prst="rect">
              <a:avLst/>
            </a:prstGeom>
            <a:noFill/>
            <a:ln>
              <a:noFill/>
            </a:ln>
          </p:spPr>
        </p:pic>
        <p:sp>
          <p:nvSpPr>
            <p:cNvPr id="1819" name="Google Shape;1819;p217"/>
            <p:cNvSpPr/>
            <p:nvPr/>
          </p:nvSpPr>
          <p:spPr>
            <a:xfrm>
              <a:off x="-639090" y="0"/>
              <a:ext cx="3306600" cy="5231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820" name="Google Shape;1820;p217"/>
          <p:cNvSpPr txBox="1"/>
          <p:nvPr/>
        </p:nvSpPr>
        <p:spPr>
          <a:xfrm>
            <a:off x="4432200" y="458025"/>
            <a:ext cx="2186100" cy="1060800"/>
          </a:xfrm>
          <a:prstGeom prst="rect">
            <a:avLst/>
          </a:prstGeom>
          <a:noFill/>
          <a:ln>
            <a:noFill/>
          </a:ln>
          <a:effectLst>
            <a:outerShdw blurRad="85725" rotWithShape="0" algn="bl" dist="476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lt1"/>
                </a:solidFill>
                <a:latin typeface="Times New Roman"/>
                <a:ea typeface="Times New Roman"/>
                <a:cs typeface="Times New Roman"/>
                <a:sym typeface="Times New Roman"/>
              </a:rPr>
              <a:t>ONLY</a:t>
            </a:r>
            <a:endParaRPr sz="44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4400">
                <a:solidFill>
                  <a:srgbClr val="FFFF00"/>
                </a:solidFill>
                <a:latin typeface="Times New Roman"/>
                <a:ea typeface="Times New Roman"/>
                <a:cs typeface="Times New Roman"/>
                <a:sym typeface="Times New Roman"/>
              </a:rPr>
              <a:t>$0.00</a:t>
            </a:r>
            <a:endParaRPr sz="4400">
              <a:solidFill>
                <a:srgbClr val="FFFF00"/>
              </a:solidFill>
              <a:latin typeface="Times New Roman"/>
              <a:ea typeface="Times New Roman"/>
              <a:cs typeface="Times New Roman"/>
              <a:sym typeface="Times New Roman"/>
            </a:endParaRPr>
          </a:p>
        </p:txBody>
      </p:sp>
      <p:pic>
        <p:nvPicPr>
          <p:cNvPr id="1821" name="Google Shape;1821;p217"/>
          <p:cNvPicPr preferRelativeResize="0"/>
          <p:nvPr/>
        </p:nvPicPr>
        <p:blipFill>
          <a:blip r:embed="rId6">
            <a:alphaModFix/>
          </a:blip>
          <a:stretch>
            <a:fillRect/>
          </a:stretch>
        </p:blipFill>
        <p:spPr>
          <a:xfrm rot="397057">
            <a:off x="5980866" y="2256315"/>
            <a:ext cx="2089024" cy="2089024"/>
          </a:xfrm>
          <a:prstGeom prst="rect">
            <a:avLst/>
          </a:prstGeom>
          <a:noFill/>
          <a:ln>
            <a:noFill/>
          </a:ln>
          <a:effectLst>
            <a:outerShdw blurRad="57150" rotWithShape="0" algn="bl" dir="2400000" dist="142875">
              <a:srgbClr val="000000">
                <a:alpha val="40000"/>
              </a:srgbClr>
            </a:outerShdw>
          </a:effectLst>
        </p:spPr>
      </p:pic>
      <p:sp>
        <p:nvSpPr>
          <p:cNvPr id="1822" name="Google Shape;1822;p217"/>
          <p:cNvSpPr txBox="1"/>
          <p:nvPr/>
        </p:nvSpPr>
        <p:spPr>
          <a:xfrm>
            <a:off x="3945925" y="2705575"/>
            <a:ext cx="2885400" cy="563100"/>
          </a:xfrm>
          <a:prstGeom prst="rect">
            <a:avLst/>
          </a:prstGeom>
          <a:noFill/>
          <a:ln>
            <a:noFill/>
          </a:ln>
          <a:effectLst>
            <a:outerShdw blurRad="85725" rotWithShape="0" algn="bl" dist="476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i="1" lang="en" sz="3700">
                <a:solidFill>
                  <a:schemeClr val="lt1"/>
                </a:solidFill>
                <a:latin typeface="Times New Roman"/>
                <a:ea typeface="Times New Roman"/>
                <a:cs typeface="Times New Roman"/>
                <a:sym typeface="Times New Roman"/>
              </a:rPr>
              <a:t>FREE GIFT</a:t>
            </a:r>
            <a:endParaRPr i="1" sz="3700">
              <a:solidFill>
                <a:srgbClr val="FFFF00"/>
              </a:solidFill>
              <a:latin typeface="Times New Roman"/>
              <a:ea typeface="Times New Roman"/>
              <a:cs typeface="Times New Roman"/>
              <a:sym typeface="Times New Roman"/>
            </a:endParaRPr>
          </a:p>
        </p:txBody>
      </p:sp>
      <p:sp>
        <p:nvSpPr>
          <p:cNvPr id="1823" name="Google Shape;1823;p217"/>
          <p:cNvSpPr txBox="1"/>
          <p:nvPr/>
        </p:nvSpPr>
        <p:spPr>
          <a:xfrm>
            <a:off x="1323925" y="4044925"/>
            <a:ext cx="6224100" cy="563100"/>
          </a:xfrm>
          <a:prstGeom prst="rect">
            <a:avLst/>
          </a:prstGeom>
          <a:noFill/>
          <a:ln>
            <a:noFill/>
          </a:ln>
          <a:effectLst>
            <a:outerShdw blurRad="85725" rotWithShape="0" algn="bl" dist="476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FFFF00"/>
                </a:solidFill>
              </a:rPr>
              <a:t>marsbarlee.com</a:t>
            </a:r>
            <a:endParaRPr b="1" sz="3700">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20"/>
                                        </p:tgtEl>
                                        <p:attrNameLst>
                                          <p:attrName>style.visibility</p:attrName>
                                        </p:attrNameLst>
                                      </p:cBhvr>
                                      <p:to>
                                        <p:strVal val="visible"/>
                                      </p:to>
                                    </p:set>
                                    <p:anim calcmode="lin" valueType="num">
                                      <p:cBhvr additive="base">
                                        <p:cTn dur="1"/>
                                        <p:tgtEl>
                                          <p:spTgt spid="18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22"/>
                                        </p:tgtEl>
                                        <p:attrNameLst>
                                          <p:attrName>style.visibility</p:attrName>
                                        </p:attrNameLst>
                                      </p:cBhvr>
                                      <p:to>
                                        <p:strVal val="visible"/>
                                      </p:to>
                                    </p:set>
                                    <p:anim calcmode="lin" valueType="num">
                                      <p:cBhvr additive="base">
                                        <p:cTn dur="1000"/>
                                        <p:tgtEl>
                                          <p:spTgt spid="18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21"/>
                                        </p:tgtEl>
                                        <p:attrNameLst>
                                          <p:attrName>style.visibility</p:attrName>
                                        </p:attrNameLst>
                                      </p:cBhvr>
                                      <p:to>
                                        <p:strVal val="visible"/>
                                      </p:to>
                                    </p:set>
                                    <p:anim calcmode="lin" valueType="num">
                                      <p:cBhvr additive="base">
                                        <p:cTn dur="1000"/>
                                        <p:tgtEl>
                                          <p:spTgt spid="18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3"/>
                                        </p:tgtEl>
                                        <p:attrNameLst>
                                          <p:attrName>style.visibility</p:attrName>
                                        </p:attrNameLst>
                                      </p:cBhvr>
                                      <p:to>
                                        <p:strVal val="visible"/>
                                      </p:to>
                                    </p:set>
                                    <p:anim calcmode="lin" valueType="num">
                                      <p:cBhvr additive="base">
                                        <p:cTn dur="1000"/>
                                        <p:tgtEl>
                                          <p:spTgt spid="18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7" name="Shape 1827"/>
        <p:cNvGrpSpPr/>
        <p:nvPr/>
      </p:nvGrpSpPr>
      <p:grpSpPr>
        <a:xfrm>
          <a:off x="0" y="0"/>
          <a:ext cx="0" cy="0"/>
          <a:chOff x="0" y="0"/>
          <a:chExt cx="0" cy="0"/>
        </a:xfrm>
      </p:grpSpPr>
      <p:pic>
        <p:nvPicPr>
          <p:cNvPr id="1828" name="Google Shape;1828;p218"/>
          <p:cNvPicPr preferRelativeResize="0"/>
          <p:nvPr/>
        </p:nvPicPr>
        <p:blipFill>
          <a:blip r:embed="rId4">
            <a:alphaModFix/>
          </a:blip>
          <a:stretch>
            <a:fillRect/>
          </a:stretch>
        </p:blipFill>
        <p:spPr>
          <a:xfrm rot="5400000">
            <a:off x="2007525" y="-1036750"/>
            <a:ext cx="4680701" cy="7217000"/>
          </a:xfrm>
          <a:prstGeom prst="rect">
            <a:avLst/>
          </a:prstGeom>
          <a:noFill/>
          <a:ln>
            <a:noFill/>
          </a:ln>
        </p:spPr>
      </p:pic>
      <p:sp>
        <p:nvSpPr>
          <p:cNvPr id="1829" name="Google Shape;1829;p218"/>
          <p:cNvSpPr/>
          <p:nvPr/>
        </p:nvSpPr>
        <p:spPr>
          <a:xfrm>
            <a:off x="720725" y="19440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0" name="Google Shape;1830;p218"/>
          <p:cNvSpPr txBox="1"/>
          <p:nvPr/>
        </p:nvSpPr>
        <p:spPr>
          <a:xfrm>
            <a:off x="3945925" y="2705575"/>
            <a:ext cx="2885400" cy="563100"/>
          </a:xfrm>
          <a:prstGeom prst="rect">
            <a:avLst/>
          </a:prstGeom>
          <a:noFill/>
          <a:ln>
            <a:noFill/>
          </a:ln>
          <a:effectLst>
            <a:outerShdw blurRad="85725" rotWithShape="0" algn="bl" dist="47625">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i="1" lang="en" sz="3700">
                <a:solidFill>
                  <a:schemeClr val="lt1"/>
                </a:solidFill>
                <a:latin typeface="Times New Roman"/>
                <a:ea typeface="Times New Roman"/>
                <a:cs typeface="Times New Roman"/>
                <a:sym typeface="Times New Roman"/>
              </a:rPr>
              <a:t>FREE GIFT</a:t>
            </a:r>
            <a:endParaRPr i="1" sz="3700">
              <a:solidFill>
                <a:srgbClr val="FFFF00"/>
              </a:solidFill>
              <a:latin typeface="Times New Roman"/>
              <a:ea typeface="Times New Roman"/>
              <a:cs typeface="Times New Roman"/>
              <a:sym typeface="Times New Roman"/>
            </a:endParaRPr>
          </a:p>
        </p:txBody>
      </p:sp>
      <p:pic>
        <p:nvPicPr>
          <p:cNvPr id="1831" name="Google Shape;1831;p218"/>
          <p:cNvPicPr preferRelativeResize="0"/>
          <p:nvPr/>
        </p:nvPicPr>
        <p:blipFill>
          <a:blip r:embed="rId5">
            <a:alphaModFix/>
          </a:blip>
          <a:stretch>
            <a:fillRect/>
          </a:stretch>
        </p:blipFill>
        <p:spPr>
          <a:xfrm>
            <a:off x="224800" y="1101075"/>
            <a:ext cx="8694400" cy="3147342"/>
          </a:xfrm>
          <a:prstGeom prst="rect">
            <a:avLst/>
          </a:prstGeom>
          <a:noFill/>
          <a:ln>
            <a:noFill/>
          </a:ln>
        </p:spPr>
      </p:pic>
      <p:sp>
        <p:nvSpPr>
          <p:cNvPr id="1832" name="Google Shape;1832;p218"/>
          <p:cNvSpPr/>
          <p:nvPr/>
        </p:nvSpPr>
        <p:spPr>
          <a:xfrm>
            <a:off x="466850" y="1299000"/>
            <a:ext cx="3016800" cy="42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3" name="Google Shape;1833;p218"/>
          <p:cNvSpPr txBox="1"/>
          <p:nvPr/>
        </p:nvSpPr>
        <p:spPr>
          <a:xfrm>
            <a:off x="565750" y="1227600"/>
            <a:ext cx="32766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highlight>
                  <a:schemeClr val="lt1"/>
                </a:highlight>
                <a:latin typeface="Impact"/>
                <a:ea typeface="Impact"/>
                <a:cs typeface="Impact"/>
                <a:sym typeface="Impact"/>
              </a:rPr>
              <a:t>SUBSCRIBE TO THE</a:t>
            </a:r>
            <a:endParaRPr sz="2900">
              <a:highlight>
                <a:schemeClr val="lt1"/>
              </a:highlight>
              <a:latin typeface="Impact"/>
              <a:ea typeface="Impact"/>
              <a:cs typeface="Impact"/>
              <a:sym typeface="Impac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pic>
        <p:nvPicPr>
          <p:cNvPr id="150" name="Google Shape;150;p26"/>
          <p:cNvPicPr preferRelativeResize="0"/>
          <p:nvPr/>
        </p:nvPicPr>
        <p:blipFill>
          <a:blip r:embed="rId4">
            <a:alphaModFix/>
          </a:blip>
          <a:stretch>
            <a:fillRect/>
          </a:stretch>
        </p:blipFill>
        <p:spPr>
          <a:xfrm>
            <a:off x="1050800" y="152400"/>
            <a:ext cx="6797450" cy="4605325"/>
          </a:xfrm>
          <a:prstGeom prst="rect">
            <a:avLst/>
          </a:prstGeom>
          <a:noFill/>
          <a:ln>
            <a:noFill/>
          </a:ln>
        </p:spPr>
      </p:pic>
      <p:pic>
        <p:nvPicPr>
          <p:cNvPr id="151" name="Google Shape;151;p26"/>
          <p:cNvPicPr preferRelativeResize="0"/>
          <p:nvPr/>
        </p:nvPicPr>
        <p:blipFill>
          <a:blip r:embed="rId5">
            <a:alphaModFix/>
          </a:blip>
          <a:stretch>
            <a:fillRect/>
          </a:stretch>
        </p:blipFill>
        <p:spPr>
          <a:xfrm rot="-1682196">
            <a:off x="2859438" y="1298783"/>
            <a:ext cx="1004944" cy="1553300"/>
          </a:xfrm>
          <a:prstGeom prst="rect">
            <a:avLst/>
          </a:prstGeom>
          <a:noFill/>
          <a:ln>
            <a:noFill/>
          </a:ln>
        </p:spPr>
      </p:pic>
      <p:sp>
        <p:nvSpPr>
          <p:cNvPr id="152" name="Google Shape;152;p26"/>
          <p:cNvSpPr/>
          <p:nvPr/>
        </p:nvSpPr>
        <p:spPr>
          <a:xfrm rot="-1681676">
            <a:off x="2852497" y="128682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pic>
        <p:nvPicPr>
          <p:cNvPr id="344" name="Google Shape;344;p44"/>
          <p:cNvPicPr preferRelativeResize="0"/>
          <p:nvPr/>
        </p:nvPicPr>
        <p:blipFill>
          <a:blip r:embed="rId4">
            <a:alphaModFix/>
          </a:blip>
          <a:stretch>
            <a:fillRect/>
          </a:stretch>
        </p:blipFill>
        <p:spPr>
          <a:xfrm>
            <a:off x="758475" y="73325"/>
            <a:ext cx="7254422" cy="4838700"/>
          </a:xfrm>
          <a:prstGeom prst="rect">
            <a:avLst/>
          </a:prstGeom>
          <a:noFill/>
          <a:ln>
            <a:noFill/>
          </a:ln>
        </p:spPr>
      </p:pic>
      <p:pic>
        <p:nvPicPr>
          <p:cNvPr id="345" name="Google Shape;345;p44"/>
          <p:cNvPicPr preferRelativeResize="0"/>
          <p:nvPr/>
        </p:nvPicPr>
        <p:blipFill>
          <a:blip r:embed="rId5">
            <a:alphaModFix/>
          </a:blip>
          <a:stretch>
            <a:fillRect/>
          </a:stretch>
        </p:blipFill>
        <p:spPr>
          <a:xfrm rot="-1682196">
            <a:off x="1598938" y="2723533"/>
            <a:ext cx="1004944" cy="1553300"/>
          </a:xfrm>
          <a:prstGeom prst="rect">
            <a:avLst/>
          </a:prstGeom>
          <a:noFill/>
          <a:ln>
            <a:noFill/>
          </a:ln>
        </p:spPr>
      </p:pic>
      <p:sp>
        <p:nvSpPr>
          <p:cNvPr id="346" name="Google Shape;346;p44"/>
          <p:cNvSpPr/>
          <p:nvPr/>
        </p:nvSpPr>
        <p:spPr>
          <a:xfrm rot="-1681676">
            <a:off x="1591997" y="271157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47" name="Google Shape;347;p44"/>
          <p:cNvPicPr preferRelativeResize="0"/>
          <p:nvPr/>
        </p:nvPicPr>
        <p:blipFill>
          <a:blip r:embed="rId5">
            <a:alphaModFix/>
          </a:blip>
          <a:stretch>
            <a:fillRect/>
          </a:stretch>
        </p:blipFill>
        <p:spPr>
          <a:xfrm rot="1436894">
            <a:off x="6115318" y="2525241"/>
            <a:ext cx="1004943" cy="1553302"/>
          </a:xfrm>
          <a:prstGeom prst="rect">
            <a:avLst/>
          </a:prstGeom>
          <a:noFill/>
          <a:ln>
            <a:noFill/>
          </a:ln>
        </p:spPr>
      </p:pic>
      <p:sp>
        <p:nvSpPr>
          <p:cNvPr id="348" name="Google Shape;348;p44"/>
          <p:cNvSpPr/>
          <p:nvPr/>
        </p:nvSpPr>
        <p:spPr>
          <a:xfrm rot="1436806">
            <a:off x="6122175" y="2510022"/>
            <a:ext cx="998552" cy="155201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49" name="Google Shape;349;p44"/>
          <p:cNvPicPr preferRelativeResize="0"/>
          <p:nvPr/>
        </p:nvPicPr>
        <p:blipFill>
          <a:blip r:embed="rId5">
            <a:alphaModFix/>
          </a:blip>
          <a:stretch>
            <a:fillRect/>
          </a:stretch>
        </p:blipFill>
        <p:spPr>
          <a:xfrm rot="1803031">
            <a:off x="5376195" y="1105274"/>
            <a:ext cx="1004943" cy="1553297"/>
          </a:xfrm>
          <a:prstGeom prst="rect">
            <a:avLst/>
          </a:prstGeom>
          <a:noFill/>
          <a:ln>
            <a:noFill/>
          </a:ln>
        </p:spPr>
      </p:pic>
      <p:sp>
        <p:nvSpPr>
          <p:cNvPr id="350" name="Google Shape;350;p44"/>
          <p:cNvSpPr/>
          <p:nvPr/>
        </p:nvSpPr>
        <p:spPr>
          <a:xfrm rot="1803786">
            <a:off x="5384630" y="1090557"/>
            <a:ext cx="998297" cy="1552069"/>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51" name="Google Shape;351;p44"/>
          <p:cNvPicPr preferRelativeResize="0"/>
          <p:nvPr/>
        </p:nvPicPr>
        <p:blipFill>
          <a:blip r:embed="rId5">
            <a:alphaModFix/>
          </a:blip>
          <a:stretch>
            <a:fillRect/>
          </a:stretch>
        </p:blipFill>
        <p:spPr>
          <a:xfrm rot="-1682196">
            <a:off x="2279313" y="1223483"/>
            <a:ext cx="1004944" cy="1553300"/>
          </a:xfrm>
          <a:prstGeom prst="rect">
            <a:avLst/>
          </a:prstGeom>
          <a:noFill/>
          <a:ln>
            <a:noFill/>
          </a:ln>
        </p:spPr>
      </p:pic>
      <p:sp>
        <p:nvSpPr>
          <p:cNvPr id="352" name="Google Shape;352;p44"/>
          <p:cNvSpPr/>
          <p:nvPr/>
        </p:nvSpPr>
        <p:spPr>
          <a:xfrm rot="-1681676">
            <a:off x="2272372" y="121152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3" name="Google Shape;353;p44"/>
          <p:cNvSpPr/>
          <p:nvPr/>
        </p:nvSpPr>
        <p:spPr>
          <a:xfrm>
            <a:off x="758475" y="144650"/>
            <a:ext cx="7254300" cy="4754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4" name="Google Shape;354;p44"/>
          <p:cNvSpPr txBox="1"/>
          <p:nvPr/>
        </p:nvSpPr>
        <p:spPr>
          <a:xfrm>
            <a:off x="1388850" y="912625"/>
            <a:ext cx="5993700" cy="2876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7000">
                <a:solidFill>
                  <a:srgbClr val="FF9900"/>
                </a:solidFill>
                <a:highlight>
                  <a:srgbClr val="434343"/>
                </a:highlight>
                <a:latin typeface="Caveat Brush"/>
                <a:ea typeface="Caveat Brush"/>
                <a:cs typeface="Caveat Brush"/>
                <a:sym typeface="Caveat Brush"/>
              </a:rPr>
              <a:t>What?</a:t>
            </a:r>
            <a:endParaRPr sz="7000">
              <a:solidFill>
                <a:srgbClr val="FF9900"/>
              </a:solidFill>
              <a:highlight>
                <a:srgbClr val="434343"/>
              </a:highlight>
              <a:latin typeface="Caveat Brush"/>
              <a:ea typeface="Caveat Brush"/>
              <a:cs typeface="Caveat Brush"/>
              <a:sym typeface="Caveat Brush"/>
            </a:endParaRPr>
          </a:p>
          <a:p>
            <a:pPr indent="0" lvl="0" marL="0" marR="0" rtl="0" algn="ctr">
              <a:lnSpc>
                <a:spcPct val="90000"/>
              </a:lnSpc>
              <a:spcBef>
                <a:spcPts val="0"/>
              </a:spcBef>
              <a:spcAft>
                <a:spcPts val="0"/>
              </a:spcAft>
              <a:buNone/>
            </a:pPr>
            <a:r>
              <a:rPr lang="en" sz="7000">
                <a:solidFill>
                  <a:srgbClr val="FF9900"/>
                </a:solidFill>
                <a:highlight>
                  <a:srgbClr val="434343"/>
                </a:highlight>
                <a:latin typeface="Caveat Brush"/>
                <a:ea typeface="Caveat Brush"/>
                <a:cs typeface="Caveat Brush"/>
                <a:sym typeface="Caveat Brush"/>
              </a:rPr>
              <a:t>Why?</a:t>
            </a:r>
            <a:endParaRPr sz="7000">
              <a:solidFill>
                <a:srgbClr val="FF9900"/>
              </a:solidFill>
              <a:highlight>
                <a:srgbClr val="434343"/>
              </a:highlight>
              <a:latin typeface="Caveat Brush"/>
              <a:ea typeface="Caveat Brush"/>
              <a:cs typeface="Caveat Brush"/>
              <a:sym typeface="Caveat Brush"/>
            </a:endParaRPr>
          </a:p>
          <a:p>
            <a:pPr indent="0" lvl="0" marL="0" marR="0" rtl="0" algn="r">
              <a:lnSpc>
                <a:spcPct val="90000"/>
              </a:lnSpc>
              <a:spcBef>
                <a:spcPts val="0"/>
              </a:spcBef>
              <a:spcAft>
                <a:spcPts val="0"/>
              </a:spcAft>
              <a:buNone/>
            </a:pPr>
            <a:r>
              <a:rPr lang="en" sz="7000">
                <a:solidFill>
                  <a:srgbClr val="FF9900"/>
                </a:solidFill>
                <a:highlight>
                  <a:srgbClr val="434343"/>
                </a:highlight>
                <a:latin typeface="Caveat Brush"/>
                <a:ea typeface="Caveat Brush"/>
                <a:cs typeface="Caveat Brush"/>
                <a:sym typeface="Caveat Brush"/>
              </a:rPr>
              <a:t>How?</a:t>
            </a:r>
            <a:endParaRPr sz="7000">
              <a:solidFill>
                <a:srgbClr val="FF9900"/>
              </a:solidFill>
              <a:highlight>
                <a:srgbClr val="434343"/>
              </a:highlight>
              <a:latin typeface="Caveat Brush"/>
              <a:ea typeface="Caveat Brush"/>
              <a:cs typeface="Caveat Brush"/>
              <a:sym typeface="Caveat Brus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45"/>
          <p:cNvSpPr/>
          <p:nvPr/>
        </p:nvSpPr>
        <p:spPr>
          <a:xfrm>
            <a:off x="563025"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0" name="Google Shape;360;p45"/>
          <p:cNvSpPr txBox="1"/>
          <p:nvPr/>
        </p:nvSpPr>
        <p:spPr>
          <a:xfrm>
            <a:off x="563025" y="1080775"/>
            <a:ext cx="48087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What are these comics?</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Page by page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361" name="Google Shape;361;p45"/>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362" name="Google Shape;362;p45"/>
          <p:cNvPicPr preferRelativeResize="0"/>
          <p:nvPr/>
        </p:nvPicPr>
        <p:blipFill>
          <a:blip r:embed="rId4">
            <a:alphaModFix/>
          </a:blip>
          <a:stretch>
            <a:fillRect/>
          </a:stretch>
        </p:blipFill>
        <p:spPr>
          <a:xfrm>
            <a:off x="5535398" y="0"/>
            <a:ext cx="3327704" cy="5143501"/>
          </a:xfrm>
          <a:prstGeom prst="rect">
            <a:avLst/>
          </a:prstGeom>
          <a:noFill/>
          <a:ln>
            <a:noFill/>
          </a:ln>
        </p:spPr>
      </p:pic>
      <p:sp>
        <p:nvSpPr>
          <p:cNvPr id="363" name="Google Shape;363;p45"/>
          <p:cNvSpPr/>
          <p:nvPr/>
        </p:nvSpPr>
        <p:spPr>
          <a:xfrm>
            <a:off x="553577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4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9" name="Google Shape;369;p46"/>
          <p:cNvSpPr txBox="1"/>
          <p:nvPr/>
        </p:nvSpPr>
        <p:spPr>
          <a:xfrm>
            <a:off x="563025" y="1080775"/>
            <a:ext cx="8406600" cy="4002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Origins</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handing out </a:t>
            </a: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SciPy 2022 led to a grant</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Inspirations</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Contributor Experience</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Manga</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370" name="Google Shape;370;p46"/>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4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6" name="Google Shape;376;p47"/>
          <p:cNvSpPr txBox="1"/>
          <p:nvPr/>
        </p:nvSpPr>
        <p:spPr>
          <a:xfrm>
            <a:off x="563025" y="1080775"/>
            <a:ext cx="8406600" cy="3201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Brainstorming</a:t>
            </a: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with the NumPy community</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Changing direction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Based on feedback</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Narrowing it down</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Based on a true story!</a:t>
            </a:r>
            <a:endParaRPr sz="2600">
              <a:solidFill>
                <a:srgbClr val="BA3911"/>
              </a:solidFill>
              <a:latin typeface="Montserrat"/>
              <a:ea typeface="Montserrat"/>
              <a:cs typeface="Montserrat"/>
              <a:sym typeface="Montserrat"/>
            </a:endParaRPr>
          </a:p>
        </p:txBody>
      </p:sp>
      <p:sp>
        <p:nvSpPr>
          <p:cNvPr id="377" name="Google Shape;377;p47"/>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4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3" name="Google Shape;383;p48"/>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Peek into the artist studio</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a script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Thumbnailing</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Visual metaphors</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384" name="Google Shape;384;p48"/>
          <p:cNvSpPr txBox="1"/>
          <p:nvPr/>
        </p:nvSpPr>
        <p:spPr>
          <a:xfrm>
            <a:off x="563025" y="76325"/>
            <a:ext cx="69087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4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0" name="Google Shape;390;p49"/>
          <p:cNvSpPr txBox="1"/>
          <p:nvPr/>
        </p:nvSpPr>
        <p:spPr>
          <a:xfrm>
            <a:off x="563025" y="1080775"/>
            <a:ext cx="81936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Integrating artistic processes</a:t>
            </a:r>
            <a:endParaRPr b="1"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into open source principles + platforms</a:t>
            </a:r>
            <a:r>
              <a:rPr lang="en" sz="2600">
                <a:solidFill>
                  <a:srgbClr val="BA3911"/>
                </a:solidFill>
                <a:latin typeface="Montserrat"/>
                <a:ea typeface="Montserrat"/>
                <a:cs typeface="Montserrat"/>
                <a:sym typeface="Montserrat"/>
              </a:rPr>
              <a:t>:</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do you "PR review" a comic?</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391" name="Google Shape;391;p49"/>
          <p:cNvSpPr txBox="1"/>
          <p:nvPr/>
        </p:nvSpPr>
        <p:spPr>
          <a:xfrm>
            <a:off x="563025" y="76325"/>
            <a:ext cx="4626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How</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7" name="Google Shape;397;p50"/>
          <p:cNvSpPr txBox="1"/>
          <p:nvPr/>
        </p:nvSpPr>
        <p:spPr>
          <a:xfrm>
            <a:off x="563025" y="1080775"/>
            <a:ext cx="8193600" cy="24012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b="1" lang="en" sz="2600">
                <a:solidFill>
                  <a:srgbClr val="BA3911"/>
                </a:solidFill>
                <a:latin typeface="Montserrat"/>
                <a:ea typeface="Montserrat"/>
                <a:cs typeface="Montserrat"/>
                <a:sym typeface="Montserrat"/>
              </a:rPr>
              <a:t>Deconstructing the myth</a:t>
            </a:r>
            <a:endParaRPr b="1" sz="2600">
              <a:solidFill>
                <a:srgbClr val="BA3911"/>
              </a:solidFill>
              <a:latin typeface="Montserrat"/>
              <a:ea typeface="Montserrat"/>
              <a:cs typeface="Montserrat"/>
              <a:sym typeface="Montserrat"/>
            </a:endParaRPr>
          </a:p>
          <a:p>
            <a:pPr indent="0" lvl="0" marL="457200" rtl="0" algn="l">
              <a:spcBef>
                <a:spcPts val="0"/>
              </a:spcBef>
              <a:spcAft>
                <a:spcPts val="0"/>
              </a:spcAft>
              <a:buNone/>
            </a:pPr>
            <a:r>
              <a:rPr b="1" lang="en" sz="2600">
                <a:solidFill>
                  <a:srgbClr val="BA3911"/>
                </a:solidFill>
                <a:latin typeface="Montserrat"/>
                <a:ea typeface="Montserrat"/>
                <a:cs typeface="Montserrat"/>
                <a:sym typeface="Montserrat"/>
              </a:rPr>
              <a:t>of the solo virtuoso</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Under-represented skills</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can we better support artists?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398" name="Google Shape;398;p50"/>
          <p:cNvSpPr txBox="1"/>
          <p:nvPr/>
        </p:nvSpPr>
        <p:spPr>
          <a:xfrm>
            <a:off x="563025" y="76325"/>
            <a:ext cx="48849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 Why?</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1"/>
          <p:cNvSpPr/>
          <p:nvPr/>
        </p:nvSpPr>
        <p:spPr>
          <a:xfrm>
            <a:off x="563025"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p51"/>
          <p:cNvSpPr txBox="1"/>
          <p:nvPr/>
        </p:nvSpPr>
        <p:spPr>
          <a:xfrm>
            <a:off x="563025" y="1080775"/>
            <a:ext cx="48087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Tells a story of:</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3 students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2 mid-terms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1 open source library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405" name="Google Shape;405;p51"/>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06" name="Google Shape;406;p51"/>
          <p:cNvPicPr preferRelativeResize="0"/>
          <p:nvPr/>
        </p:nvPicPr>
        <p:blipFill>
          <a:blip r:embed="rId4">
            <a:alphaModFix/>
          </a:blip>
          <a:stretch>
            <a:fillRect/>
          </a:stretch>
        </p:blipFill>
        <p:spPr>
          <a:xfrm>
            <a:off x="5535398" y="0"/>
            <a:ext cx="3327704" cy="5143501"/>
          </a:xfrm>
          <a:prstGeom prst="rect">
            <a:avLst/>
          </a:prstGeom>
          <a:noFill/>
          <a:ln>
            <a:noFill/>
          </a:ln>
        </p:spPr>
      </p:pic>
      <p:sp>
        <p:nvSpPr>
          <p:cNvPr id="407" name="Google Shape;407;p51"/>
          <p:cNvSpPr/>
          <p:nvPr/>
        </p:nvSpPr>
        <p:spPr>
          <a:xfrm>
            <a:off x="553577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2"/>
          <p:cNvSpPr/>
          <p:nvPr/>
        </p:nvSpPr>
        <p:spPr>
          <a:xfrm>
            <a:off x="563025"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3" name="Google Shape;413;p52"/>
          <p:cNvSpPr txBox="1"/>
          <p:nvPr/>
        </p:nvSpPr>
        <p:spPr>
          <a:xfrm>
            <a:off x="563025" y="1080775"/>
            <a:ext cx="4808700" cy="4402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Tells a story of:</a:t>
            </a:r>
            <a:endParaRPr b="1"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Why NumPy is useful</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to use NumPy</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Oh wait… this is painful…</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Can we improve this?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414" name="Google Shape;414;p52"/>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15" name="Google Shape;415;p52"/>
          <p:cNvPicPr preferRelativeResize="0"/>
          <p:nvPr/>
        </p:nvPicPr>
        <p:blipFill>
          <a:blip r:embed="rId4">
            <a:alphaModFix/>
          </a:blip>
          <a:stretch>
            <a:fillRect/>
          </a:stretch>
        </p:blipFill>
        <p:spPr>
          <a:xfrm>
            <a:off x="5535398" y="0"/>
            <a:ext cx="3327704" cy="5143501"/>
          </a:xfrm>
          <a:prstGeom prst="rect">
            <a:avLst/>
          </a:prstGeom>
          <a:noFill/>
          <a:ln>
            <a:noFill/>
          </a:ln>
        </p:spPr>
      </p:pic>
      <p:sp>
        <p:nvSpPr>
          <p:cNvPr id="416" name="Google Shape;416;p52"/>
          <p:cNvSpPr/>
          <p:nvPr/>
        </p:nvSpPr>
        <p:spPr>
          <a:xfrm>
            <a:off x="553577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3"/>
          <p:cNvSpPr/>
          <p:nvPr/>
        </p:nvSpPr>
        <p:spPr>
          <a:xfrm>
            <a:off x="563025"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2" name="Google Shape;422;p53"/>
          <p:cNvSpPr txBox="1"/>
          <p:nvPr/>
        </p:nvSpPr>
        <p:spPr>
          <a:xfrm>
            <a:off x="563025" y="1080775"/>
            <a:ext cx="4808700" cy="4002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Tells a story of</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Yes we can! Because  NumPy is open source!</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Wait… what is open source?</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 do we contribute to NumPy?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423" name="Google Shape;423;p53"/>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24" name="Google Shape;424;p53"/>
          <p:cNvPicPr preferRelativeResize="0"/>
          <p:nvPr/>
        </p:nvPicPr>
        <p:blipFill>
          <a:blip r:embed="rId4">
            <a:alphaModFix/>
          </a:blip>
          <a:stretch>
            <a:fillRect/>
          </a:stretch>
        </p:blipFill>
        <p:spPr>
          <a:xfrm>
            <a:off x="5535398" y="0"/>
            <a:ext cx="3327704" cy="5143501"/>
          </a:xfrm>
          <a:prstGeom prst="rect">
            <a:avLst/>
          </a:prstGeom>
          <a:noFill/>
          <a:ln>
            <a:noFill/>
          </a:ln>
        </p:spPr>
      </p:pic>
      <p:sp>
        <p:nvSpPr>
          <p:cNvPr id="425" name="Google Shape;425;p53"/>
          <p:cNvSpPr/>
          <p:nvPr/>
        </p:nvSpPr>
        <p:spPr>
          <a:xfrm>
            <a:off x="553577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4">
            <a:alphaModFix/>
          </a:blip>
          <a:stretch>
            <a:fillRect/>
          </a:stretch>
        </p:blipFill>
        <p:spPr>
          <a:xfrm>
            <a:off x="1050800" y="152400"/>
            <a:ext cx="6797450" cy="4605325"/>
          </a:xfrm>
          <a:prstGeom prst="rect">
            <a:avLst/>
          </a:prstGeom>
          <a:noFill/>
          <a:ln>
            <a:noFill/>
          </a:ln>
        </p:spPr>
      </p:pic>
      <p:pic>
        <p:nvPicPr>
          <p:cNvPr id="158" name="Google Shape;158;p27"/>
          <p:cNvPicPr preferRelativeResize="0"/>
          <p:nvPr/>
        </p:nvPicPr>
        <p:blipFill>
          <a:blip r:embed="rId5">
            <a:alphaModFix/>
          </a:blip>
          <a:stretch>
            <a:fillRect/>
          </a:stretch>
        </p:blipFill>
        <p:spPr>
          <a:xfrm flipH="1">
            <a:off x="1101373" y="219923"/>
            <a:ext cx="6696289" cy="4470275"/>
          </a:xfrm>
          <a:prstGeom prst="rect">
            <a:avLst/>
          </a:prstGeom>
          <a:noFill/>
          <a:ln>
            <a:noFill/>
          </a:ln>
        </p:spPr>
      </p:pic>
      <p:pic>
        <p:nvPicPr>
          <p:cNvPr id="159" name="Google Shape;159;p27"/>
          <p:cNvPicPr preferRelativeResize="0"/>
          <p:nvPr/>
        </p:nvPicPr>
        <p:blipFill>
          <a:blip r:embed="rId6">
            <a:alphaModFix/>
          </a:blip>
          <a:stretch>
            <a:fillRect/>
          </a:stretch>
        </p:blipFill>
        <p:spPr>
          <a:xfrm rot="2333128">
            <a:off x="6331760" y="2836504"/>
            <a:ext cx="1004943" cy="1553302"/>
          </a:xfrm>
          <a:prstGeom prst="rect">
            <a:avLst/>
          </a:prstGeom>
          <a:noFill/>
          <a:ln>
            <a:noFill/>
          </a:ln>
        </p:spPr>
      </p:pic>
      <p:sp>
        <p:nvSpPr>
          <p:cNvPr id="160" name="Google Shape;160;p27"/>
          <p:cNvSpPr/>
          <p:nvPr/>
        </p:nvSpPr>
        <p:spPr>
          <a:xfrm rot="2334107">
            <a:off x="6342609" y="2822918"/>
            <a:ext cx="998428" cy="1551894"/>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54"/>
          <p:cNvSpPr/>
          <p:nvPr/>
        </p:nvSpPr>
        <p:spPr>
          <a:xfrm>
            <a:off x="563025" y="4032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1" name="Google Shape;431;p54"/>
          <p:cNvSpPr txBox="1"/>
          <p:nvPr/>
        </p:nvSpPr>
        <p:spPr>
          <a:xfrm>
            <a:off x="563025" y="1080775"/>
            <a:ext cx="4808700" cy="3201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 </a:t>
            </a:r>
            <a:r>
              <a:rPr b="1" lang="en" sz="2600">
                <a:solidFill>
                  <a:srgbClr val="BA3911"/>
                </a:solidFill>
                <a:latin typeface="Montserrat"/>
                <a:ea typeface="Montserrat"/>
                <a:cs typeface="Montserrat"/>
                <a:sym typeface="Montserrat"/>
              </a:rPr>
              <a:t>Tells a story of:</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is built by the people who use it </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Scientists!</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Students!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432" name="Google Shape;432;p54"/>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33" name="Google Shape;433;p54"/>
          <p:cNvPicPr preferRelativeResize="0"/>
          <p:nvPr/>
        </p:nvPicPr>
        <p:blipFill>
          <a:blip r:embed="rId4">
            <a:alphaModFix/>
          </a:blip>
          <a:stretch>
            <a:fillRect/>
          </a:stretch>
        </p:blipFill>
        <p:spPr>
          <a:xfrm>
            <a:off x="5535398" y="0"/>
            <a:ext cx="3327704" cy="5143501"/>
          </a:xfrm>
          <a:prstGeom prst="rect">
            <a:avLst/>
          </a:prstGeom>
          <a:noFill/>
          <a:ln>
            <a:noFill/>
          </a:ln>
        </p:spPr>
      </p:pic>
      <p:sp>
        <p:nvSpPr>
          <p:cNvPr id="434" name="Google Shape;434;p54"/>
          <p:cNvSpPr/>
          <p:nvPr/>
        </p:nvSpPr>
        <p:spPr>
          <a:xfrm>
            <a:off x="5535775" y="183675"/>
            <a:ext cx="33066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55"/>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40" name="Google Shape;440;p55"/>
          <p:cNvPicPr preferRelativeResize="0"/>
          <p:nvPr/>
        </p:nvPicPr>
        <p:blipFill>
          <a:blip r:embed="rId4">
            <a:alphaModFix/>
          </a:blip>
          <a:stretch>
            <a:fillRect/>
          </a:stretch>
        </p:blipFill>
        <p:spPr>
          <a:xfrm>
            <a:off x="964825" y="1019500"/>
            <a:ext cx="7214350" cy="3970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56"/>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46" name="Google Shape;446;p56"/>
          <p:cNvPicPr preferRelativeResize="0"/>
          <p:nvPr/>
        </p:nvPicPr>
        <p:blipFill>
          <a:blip r:embed="rId4">
            <a:alphaModFix/>
          </a:blip>
          <a:stretch>
            <a:fillRect/>
          </a:stretch>
        </p:blipFill>
        <p:spPr>
          <a:xfrm>
            <a:off x="1780663" y="1065400"/>
            <a:ext cx="5582675" cy="38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57"/>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52" name="Google Shape;452;p57"/>
          <p:cNvPicPr preferRelativeResize="0"/>
          <p:nvPr/>
        </p:nvPicPr>
        <p:blipFill>
          <a:blip r:embed="rId4">
            <a:alphaModFix/>
          </a:blip>
          <a:stretch>
            <a:fillRect/>
          </a:stretch>
        </p:blipFill>
        <p:spPr>
          <a:xfrm>
            <a:off x="2510527" y="928325"/>
            <a:ext cx="4409344" cy="413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58"/>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58" name="Google Shape;458;p58"/>
          <p:cNvPicPr preferRelativeResize="0"/>
          <p:nvPr/>
        </p:nvPicPr>
        <p:blipFill>
          <a:blip r:embed="rId4">
            <a:alphaModFix/>
          </a:blip>
          <a:stretch>
            <a:fillRect/>
          </a:stretch>
        </p:blipFill>
        <p:spPr>
          <a:xfrm>
            <a:off x="2679313" y="928325"/>
            <a:ext cx="3785375" cy="409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59"/>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64" name="Google Shape;464;p59"/>
          <p:cNvPicPr preferRelativeResize="0"/>
          <p:nvPr/>
        </p:nvPicPr>
        <p:blipFill>
          <a:blip r:embed="rId4">
            <a:alphaModFix/>
          </a:blip>
          <a:stretch>
            <a:fillRect/>
          </a:stretch>
        </p:blipFill>
        <p:spPr>
          <a:xfrm>
            <a:off x="228500" y="1489450"/>
            <a:ext cx="8687001" cy="2623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60"/>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70" name="Google Shape;470;p60"/>
          <p:cNvPicPr preferRelativeResize="0"/>
          <p:nvPr/>
        </p:nvPicPr>
        <p:blipFill>
          <a:blip r:embed="rId4">
            <a:alphaModFix/>
          </a:blip>
          <a:stretch>
            <a:fillRect/>
          </a:stretch>
        </p:blipFill>
        <p:spPr>
          <a:xfrm>
            <a:off x="2991875" y="1020175"/>
            <a:ext cx="3343951" cy="391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61"/>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76" name="Google Shape;476;p61"/>
          <p:cNvPicPr preferRelativeResize="0"/>
          <p:nvPr/>
        </p:nvPicPr>
        <p:blipFill>
          <a:blip r:embed="rId4">
            <a:alphaModFix/>
          </a:blip>
          <a:stretch>
            <a:fillRect/>
          </a:stretch>
        </p:blipFill>
        <p:spPr>
          <a:xfrm>
            <a:off x="2991875" y="1020175"/>
            <a:ext cx="3343951" cy="3910375"/>
          </a:xfrm>
          <a:prstGeom prst="rect">
            <a:avLst/>
          </a:prstGeom>
          <a:noFill/>
          <a:ln>
            <a:noFill/>
          </a:ln>
        </p:spPr>
      </p:pic>
      <p:pic>
        <p:nvPicPr>
          <p:cNvPr id="477" name="Google Shape;477;p61"/>
          <p:cNvPicPr preferRelativeResize="0"/>
          <p:nvPr/>
        </p:nvPicPr>
        <p:blipFill>
          <a:blip r:embed="rId5">
            <a:alphaModFix/>
          </a:blip>
          <a:stretch>
            <a:fillRect/>
          </a:stretch>
        </p:blipFill>
        <p:spPr>
          <a:xfrm>
            <a:off x="691063" y="1386875"/>
            <a:ext cx="7761875" cy="3205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62"/>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83" name="Google Shape;483;p62"/>
          <p:cNvPicPr preferRelativeResize="0"/>
          <p:nvPr/>
        </p:nvPicPr>
        <p:blipFill>
          <a:blip r:embed="rId4">
            <a:alphaModFix/>
          </a:blip>
          <a:stretch>
            <a:fillRect/>
          </a:stretch>
        </p:blipFill>
        <p:spPr>
          <a:xfrm>
            <a:off x="492063" y="1494050"/>
            <a:ext cx="8159874" cy="2965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63"/>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89" name="Google Shape;489;p63"/>
          <p:cNvPicPr preferRelativeResize="0"/>
          <p:nvPr/>
        </p:nvPicPr>
        <p:blipFill>
          <a:blip r:embed="rId4">
            <a:alphaModFix/>
          </a:blip>
          <a:stretch>
            <a:fillRect/>
          </a:stretch>
        </p:blipFill>
        <p:spPr>
          <a:xfrm>
            <a:off x="323150" y="1417500"/>
            <a:ext cx="8497700" cy="305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p28"/>
          <p:cNvPicPr preferRelativeResize="0"/>
          <p:nvPr/>
        </p:nvPicPr>
        <p:blipFill>
          <a:blip r:embed="rId4">
            <a:alphaModFix/>
          </a:blip>
          <a:stretch>
            <a:fillRect/>
          </a:stretch>
        </p:blipFill>
        <p:spPr>
          <a:xfrm>
            <a:off x="1050800" y="152400"/>
            <a:ext cx="6797450" cy="4605325"/>
          </a:xfrm>
          <a:prstGeom prst="rect">
            <a:avLst/>
          </a:prstGeom>
          <a:noFill/>
          <a:ln>
            <a:noFill/>
          </a:ln>
        </p:spPr>
      </p:pic>
      <p:pic>
        <p:nvPicPr>
          <p:cNvPr id="166" name="Google Shape;166;p28"/>
          <p:cNvPicPr preferRelativeResize="0"/>
          <p:nvPr/>
        </p:nvPicPr>
        <p:blipFill>
          <a:blip r:embed="rId5">
            <a:alphaModFix/>
          </a:blip>
          <a:stretch>
            <a:fillRect/>
          </a:stretch>
        </p:blipFill>
        <p:spPr>
          <a:xfrm>
            <a:off x="1101373" y="219923"/>
            <a:ext cx="6696289" cy="4470275"/>
          </a:xfrm>
          <a:prstGeom prst="rect">
            <a:avLst/>
          </a:prstGeom>
          <a:noFill/>
          <a:ln>
            <a:noFill/>
          </a:ln>
        </p:spPr>
      </p:pic>
      <p:pic>
        <p:nvPicPr>
          <p:cNvPr id="167" name="Google Shape;167;p28"/>
          <p:cNvPicPr preferRelativeResize="0"/>
          <p:nvPr/>
        </p:nvPicPr>
        <p:blipFill>
          <a:blip r:embed="rId6">
            <a:alphaModFix/>
          </a:blip>
          <a:stretch>
            <a:fillRect/>
          </a:stretch>
        </p:blipFill>
        <p:spPr>
          <a:xfrm>
            <a:off x="1101375" y="219925"/>
            <a:ext cx="6696300" cy="4470275"/>
          </a:xfrm>
          <a:prstGeom prst="rect">
            <a:avLst/>
          </a:prstGeom>
          <a:noFill/>
          <a:ln>
            <a:noFill/>
          </a:ln>
        </p:spPr>
      </p:pic>
      <p:pic>
        <p:nvPicPr>
          <p:cNvPr id="168" name="Google Shape;168;p28"/>
          <p:cNvPicPr preferRelativeResize="0"/>
          <p:nvPr/>
        </p:nvPicPr>
        <p:blipFill>
          <a:blip r:embed="rId7">
            <a:alphaModFix/>
          </a:blip>
          <a:stretch>
            <a:fillRect/>
          </a:stretch>
        </p:blipFill>
        <p:spPr>
          <a:xfrm rot="-1682196">
            <a:off x="1663213" y="2727208"/>
            <a:ext cx="1004944" cy="1553300"/>
          </a:xfrm>
          <a:prstGeom prst="rect">
            <a:avLst/>
          </a:prstGeom>
          <a:noFill/>
          <a:ln>
            <a:noFill/>
          </a:ln>
        </p:spPr>
      </p:pic>
      <p:sp>
        <p:nvSpPr>
          <p:cNvPr id="169" name="Google Shape;169;p28"/>
          <p:cNvSpPr/>
          <p:nvPr/>
        </p:nvSpPr>
        <p:spPr>
          <a:xfrm rot="-1681676">
            <a:off x="1656272" y="2715252"/>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0" name="Google Shape;170;p28"/>
          <p:cNvPicPr preferRelativeResize="0"/>
          <p:nvPr/>
        </p:nvPicPr>
        <p:blipFill>
          <a:blip r:embed="rId7">
            <a:alphaModFix/>
          </a:blip>
          <a:stretch>
            <a:fillRect/>
          </a:stretch>
        </p:blipFill>
        <p:spPr>
          <a:xfrm rot="1436894">
            <a:off x="6259993" y="2734191"/>
            <a:ext cx="1004943" cy="1553302"/>
          </a:xfrm>
          <a:prstGeom prst="rect">
            <a:avLst/>
          </a:prstGeom>
          <a:noFill/>
          <a:ln>
            <a:noFill/>
          </a:ln>
        </p:spPr>
      </p:pic>
      <p:sp>
        <p:nvSpPr>
          <p:cNvPr id="171" name="Google Shape;171;p28"/>
          <p:cNvSpPr/>
          <p:nvPr/>
        </p:nvSpPr>
        <p:spPr>
          <a:xfrm rot="1436806">
            <a:off x="6266850" y="2718972"/>
            <a:ext cx="998552" cy="155201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2" name="Google Shape;172;p28"/>
          <p:cNvPicPr preferRelativeResize="0"/>
          <p:nvPr/>
        </p:nvPicPr>
        <p:blipFill>
          <a:blip r:embed="rId7">
            <a:alphaModFix/>
          </a:blip>
          <a:stretch>
            <a:fillRect/>
          </a:stretch>
        </p:blipFill>
        <p:spPr>
          <a:xfrm rot="1803031">
            <a:off x="5874470" y="1892874"/>
            <a:ext cx="1004943" cy="1553297"/>
          </a:xfrm>
          <a:prstGeom prst="rect">
            <a:avLst/>
          </a:prstGeom>
          <a:noFill/>
          <a:ln>
            <a:noFill/>
          </a:ln>
        </p:spPr>
      </p:pic>
      <p:sp>
        <p:nvSpPr>
          <p:cNvPr id="173" name="Google Shape;173;p28"/>
          <p:cNvSpPr/>
          <p:nvPr/>
        </p:nvSpPr>
        <p:spPr>
          <a:xfrm rot="1803786">
            <a:off x="5882905" y="1878157"/>
            <a:ext cx="998297" cy="1552069"/>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4" name="Google Shape;174;p28"/>
          <p:cNvPicPr preferRelativeResize="0"/>
          <p:nvPr/>
        </p:nvPicPr>
        <p:blipFill>
          <a:blip r:embed="rId7">
            <a:alphaModFix/>
          </a:blip>
          <a:stretch>
            <a:fillRect/>
          </a:stretch>
        </p:blipFill>
        <p:spPr>
          <a:xfrm rot="-1682196">
            <a:off x="2198938" y="2268258"/>
            <a:ext cx="1004944" cy="1553300"/>
          </a:xfrm>
          <a:prstGeom prst="rect">
            <a:avLst/>
          </a:prstGeom>
          <a:noFill/>
          <a:ln>
            <a:noFill/>
          </a:ln>
        </p:spPr>
      </p:pic>
      <p:sp>
        <p:nvSpPr>
          <p:cNvPr id="175" name="Google Shape;175;p28"/>
          <p:cNvSpPr/>
          <p:nvPr/>
        </p:nvSpPr>
        <p:spPr>
          <a:xfrm rot="-1681676">
            <a:off x="2191997" y="2256302"/>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4"/>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495" name="Google Shape;495;p64"/>
          <p:cNvPicPr preferRelativeResize="0"/>
          <p:nvPr/>
        </p:nvPicPr>
        <p:blipFill>
          <a:blip r:embed="rId4">
            <a:alphaModFix/>
          </a:blip>
          <a:stretch>
            <a:fillRect/>
          </a:stretch>
        </p:blipFill>
        <p:spPr>
          <a:xfrm>
            <a:off x="275363" y="1570575"/>
            <a:ext cx="8593276" cy="2838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65"/>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01" name="Google Shape;501;p65"/>
          <p:cNvPicPr preferRelativeResize="0"/>
          <p:nvPr/>
        </p:nvPicPr>
        <p:blipFill>
          <a:blip r:embed="rId4">
            <a:alphaModFix/>
          </a:blip>
          <a:stretch>
            <a:fillRect/>
          </a:stretch>
        </p:blipFill>
        <p:spPr>
          <a:xfrm>
            <a:off x="1942200" y="918802"/>
            <a:ext cx="5478300" cy="4072973"/>
          </a:xfrm>
          <a:prstGeom prst="rect">
            <a:avLst/>
          </a:prstGeom>
          <a:noFill/>
          <a:ln>
            <a:noFill/>
          </a:ln>
        </p:spPr>
      </p:pic>
      <p:sp>
        <p:nvSpPr>
          <p:cNvPr id="502" name="Google Shape;502;p65"/>
          <p:cNvSpPr/>
          <p:nvPr/>
        </p:nvSpPr>
        <p:spPr>
          <a:xfrm>
            <a:off x="5663975" y="3520875"/>
            <a:ext cx="1683900" cy="1377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66"/>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08" name="Google Shape;508;p66"/>
          <p:cNvPicPr preferRelativeResize="0"/>
          <p:nvPr/>
        </p:nvPicPr>
        <p:blipFill>
          <a:blip r:embed="rId4">
            <a:alphaModFix/>
          </a:blip>
          <a:stretch>
            <a:fillRect/>
          </a:stretch>
        </p:blipFill>
        <p:spPr>
          <a:xfrm>
            <a:off x="2284550" y="1111375"/>
            <a:ext cx="4574900" cy="3613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67"/>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14" name="Google Shape;514;p67"/>
          <p:cNvPicPr preferRelativeResize="0"/>
          <p:nvPr/>
        </p:nvPicPr>
        <p:blipFill>
          <a:blip r:embed="rId4">
            <a:alphaModFix/>
          </a:blip>
          <a:stretch>
            <a:fillRect/>
          </a:stretch>
        </p:blipFill>
        <p:spPr>
          <a:xfrm>
            <a:off x="1977126" y="1004875"/>
            <a:ext cx="5189750" cy="4003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68"/>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20" name="Google Shape;520;p68"/>
          <p:cNvPicPr preferRelativeResize="0"/>
          <p:nvPr/>
        </p:nvPicPr>
        <p:blipFill>
          <a:blip r:embed="rId4">
            <a:alphaModFix/>
          </a:blip>
          <a:stretch>
            <a:fillRect/>
          </a:stretch>
        </p:blipFill>
        <p:spPr>
          <a:xfrm>
            <a:off x="1832850" y="1004850"/>
            <a:ext cx="5478300" cy="39598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69"/>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26" name="Google Shape;526;p69"/>
          <p:cNvPicPr preferRelativeResize="0"/>
          <p:nvPr/>
        </p:nvPicPr>
        <p:blipFill>
          <a:blip r:embed="rId4">
            <a:alphaModFix/>
          </a:blip>
          <a:stretch>
            <a:fillRect/>
          </a:stretch>
        </p:blipFill>
        <p:spPr>
          <a:xfrm>
            <a:off x="209112" y="1432775"/>
            <a:ext cx="8725774" cy="2967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70"/>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32" name="Google Shape;532;p70"/>
          <p:cNvPicPr preferRelativeResize="0"/>
          <p:nvPr/>
        </p:nvPicPr>
        <p:blipFill>
          <a:blip r:embed="rId4">
            <a:alphaModFix/>
          </a:blip>
          <a:stretch>
            <a:fillRect/>
          </a:stretch>
        </p:blipFill>
        <p:spPr>
          <a:xfrm>
            <a:off x="1325775" y="928325"/>
            <a:ext cx="2797875" cy="4111011"/>
          </a:xfrm>
          <a:prstGeom prst="rect">
            <a:avLst/>
          </a:prstGeom>
          <a:noFill/>
          <a:ln>
            <a:noFill/>
          </a:ln>
        </p:spPr>
      </p:pic>
      <p:pic>
        <p:nvPicPr>
          <p:cNvPr id="533" name="Google Shape;533;p70"/>
          <p:cNvPicPr preferRelativeResize="0"/>
          <p:nvPr/>
        </p:nvPicPr>
        <p:blipFill>
          <a:blip r:embed="rId5">
            <a:alphaModFix/>
          </a:blip>
          <a:stretch>
            <a:fillRect/>
          </a:stretch>
        </p:blipFill>
        <p:spPr>
          <a:xfrm>
            <a:off x="4765088" y="911738"/>
            <a:ext cx="2797875" cy="41441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71"/>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39" name="Google Shape;539;p71"/>
          <p:cNvPicPr preferRelativeResize="0"/>
          <p:nvPr/>
        </p:nvPicPr>
        <p:blipFill>
          <a:blip r:embed="rId4">
            <a:alphaModFix/>
          </a:blip>
          <a:stretch>
            <a:fillRect/>
          </a:stretch>
        </p:blipFill>
        <p:spPr>
          <a:xfrm>
            <a:off x="1233925" y="906213"/>
            <a:ext cx="2797875" cy="4118472"/>
          </a:xfrm>
          <a:prstGeom prst="rect">
            <a:avLst/>
          </a:prstGeom>
          <a:noFill/>
          <a:ln>
            <a:noFill/>
          </a:ln>
        </p:spPr>
      </p:pic>
      <p:pic>
        <p:nvPicPr>
          <p:cNvPr id="540" name="Google Shape;540;p71"/>
          <p:cNvPicPr preferRelativeResize="0"/>
          <p:nvPr/>
        </p:nvPicPr>
        <p:blipFill>
          <a:blip r:embed="rId5">
            <a:alphaModFix/>
          </a:blip>
          <a:stretch>
            <a:fillRect/>
          </a:stretch>
        </p:blipFill>
        <p:spPr>
          <a:xfrm>
            <a:off x="4770075" y="884100"/>
            <a:ext cx="2797875" cy="41626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72"/>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46" name="Google Shape;546;p72"/>
          <p:cNvPicPr preferRelativeResize="0"/>
          <p:nvPr/>
        </p:nvPicPr>
        <p:blipFill>
          <a:blip r:embed="rId4">
            <a:alphaModFix/>
          </a:blip>
          <a:stretch>
            <a:fillRect/>
          </a:stretch>
        </p:blipFill>
        <p:spPr>
          <a:xfrm>
            <a:off x="3055600" y="928325"/>
            <a:ext cx="2797874" cy="41220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73"/>
          <p:cNvSpPr txBox="1"/>
          <p:nvPr/>
        </p:nvSpPr>
        <p:spPr>
          <a:xfrm>
            <a:off x="563025" y="76325"/>
            <a:ext cx="54783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Overview</a:t>
            </a:r>
            <a:endParaRPr sz="6000">
              <a:solidFill>
                <a:srgbClr val="ED7843"/>
              </a:solidFill>
              <a:latin typeface="Caveat Brush"/>
              <a:ea typeface="Caveat Brush"/>
              <a:cs typeface="Caveat Brush"/>
              <a:sym typeface="Caveat Brush"/>
            </a:endParaRPr>
          </a:p>
        </p:txBody>
      </p:sp>
      <p:pic>
        <p:nvPicPr>
          <p:cNvPr id="552" name="Google Shape;552;p73"/>
          <p:cNvPicPr preferRelativeResize="0"/>
          <p:nvPr/>
        </p:nvPicPr>
        <p:blipFill>
          <a:blip r:embed="rId4">
            <a:alphaModFix/>
          </a:blip>
          <a:stretch>
            <a:fillRect/>
          </a:stretch>
        </p:blipFill>
        <p:spPr>
          <a:xfrm>
            <a:off x="3055600" y="928325"/>
            <a:ext cx="2797874" cy="4122002"/>
          </a:xfrm>
          <a:prstGeom prst="rect">
            <a:avLst/>
          </a:prstGeom>
          <a:noFill/>
          <a:ln>
            <a:noFill/>
          </a:ln>
        </p:spPr>
      </p:pic>
      <p:pic>
        <p:nvPicPr>
          <p:cNvPr id="553" name="Google Shape;553;p73"/>
          <p:cNvPicPr preferRelativeResize="0"/>
          <p:nvPr/>
        </p:nvPicPr>
        <p:blipFill>
          <a:blip r:embed="rId5">
            <a:alphaModFix/>
          </a:blip>
          <a:stretch>
            <a:fillRect/>
          </a:stretch>
        </p:blipFill>
        <p:spPr>
          <a:xfrm rot="322814">
            <a:off x="5342145" y="3834050"/>
            <a:ext cx="2145039" cy="528702"/>
          </a:xfrm>
          <a:prstGeom prst="rect">
            <a:avLst/>
          </a:prstGeom>
          <a:noFill/>
          <a:ln>
            <a:noFill/>
          </a:ln>
        </p:spPr>
      </p:pic>
      <p:pic>
        <p:nvPicPr>
          <p:cNvPr id="554" name="Google Shape;554;p73"/>
          <p:cNvPicPr preferRelativeResize="0"/>
          <p:nvPr/>
        </p:nvPicPr>
        <p:blipFill>
          <a:blip r:embed="rId6">
            <a:alphaModFix/>
          </a:blip>
          <a:stretch>
            <a:fillRect/>
          </a:stretch>
        </p:blipFill>
        <p:spPr>
          <a:xfrm rot="711672">
            <a:off x="1212275" y="2241903"/>
            <a:ext cx="6903157" cy="13723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pic>
        <p:nvPicPr>
          <p:cNvPr id="180" name="Google Shape;180;p29"/>
          <p:cNvPicPr preferRelativeResize="0"/>
          <p:nvPr/>
        </p:nvPicPr>
        <p:blipFill>
          <a:blip r:embed="rId4">
            <a:alphaModFix/>
          </a:blip>
          <a:stretch>
            <a:fillRect/>
          </a:stretch>
        </p:blipFill>
        <p:spPr>
          <a:xfrm>
            <a:off x="832500" y="152400"/>
            <a:ext cx="7478989" cy="4838701"/>
          </a:xfrm>
          <a:prstGeom prst="rect">
            <a:avLst/>
          </a:prstGeom>
          <a:noFill/>
          <a:ln>
            <a:noFill/>
          </a:ln>
        </p:spPr>
      </p:pic>
      <p:sp>
        <p:nvSpPr>
          <p:cNvPr id="181" name="Google Shape;181;p29"/>
          <p:cNvSpPr/>
          <p:nvPr/>
        </p:nvSpPr>
        <p:spPr>
          <a:xfrm rot="5400000">
            <a:off x="2168575" y="-1183800"/>
            <a:ext cx="4838100" cy="7510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7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0" name="Google Shape;560;p74"/>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561" name="Google Shape;561;p74"/>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562" name="Google Shape;562;p74"/>
          <p:cNvPicPr preferRelativeResize="0"/>
          <p:nvPr/>
        </p:nvPicPr>
        <p:blipFill>
          <a:blip r:embed="rId4">
            <a:alphaModFix/>
          </a:blip>
          <a:stretch>
            <a:fillRect/>
          </a:stretch>
        </p:blipFill>
        <p:spPr>
          <a:xfrm>
            <a:off x="3551807" y="955497"/>
            <a:ext cx="5228954" cy="3258005"/>
          </a:xfrm>
          <a:prstGeom prst="rect">
            <a:avLst/>
          </a:prstGeom>
          <a:noFill/>
          <a:ln>
            <a:noFill/>
          </a:ln>
        </p:spPr>
      </p:pic>
      <p:sp>
        <p:nvSpPr>
          <p:cNvPr id="563" name="Google Shape;563;p74"/>
          <p:cNvSpPr/>
          <p:nvPr/>
        </p:nvSpPr>
        <p:spPr>
          <a:xfrm>
            <a:off x="3413700" y="780000"/>
            <a:ext cx="54651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7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9" name="Google Shape;569;p75"/>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570" name="Google Shape;570;p75"/>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571" name="Google Shape;571;p75"/>
          <p:cNvPicPr preferRelativeResize="0"/>
          <p:nvPr/>
        </p:nvPicPr>
        <p:blipFill>
          <a:blip r:embed="rId4">
            <a:alphaModFix/>
          </a:blip>
          <a:stretch>
            <a:fillRect/>
          </a:stretch>
        </p:blipFill>
        <p:spPr>
          <a:xfrm>
            <a:off x="3476512" y="922250"/>
            <a:ext cx="5339476" cy="3299000"/>
          </a:xfrm>
          <a:prstGeom prst="rect">
            <a:avLst/>
          </a:prstGeom>
          <a:noFill/>
          <a:ln>
            <a:noFill/>
          </a:ln>
        </p:spPr>
      </p:pic>
      <p:sp>
        <p:nvSpPr>
          <p:cNvPr id="572" name="Google Shape;572;p75"/>
          <p:cNvSpPr/>
          <p:nvPr/>
        </p:nvSpPr>
        <p:spPr>
          <a:xfrm>
            <a:off x="3413700" y="780000"/>
            <a:ext cx="54651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7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8" name="Google Shape;578;p76"/>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579" name="Google Shape;579;p76"/>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580" name="Google Shape;580;p76"/>
          <p:cNvPicPr preferRelativeResize="0"/>
          <p:nvPr/>
        </p:nvPicPr>
        <p:blipFill>
          <a:blip r:embed="rId4">
            <a:alphaModFix/>
          </a:blip>
          <a:stretch>
            <a:fillRect/>
          </a:stretch>
        </p:blipFill>
        <p:spPr>
          <a:xfrm>
            <a:off x="3461775" y="909750"/>
            <a:ext cx="5368951" cy="3323997"/>
          </a:xfrm>
          <a:prstGeom prst="rect">
            <a:avLst/>
          </a:prstGeom>
          <a:noFill/>
          <a:ln>
            <a:noFill/>
          </a:ln>
        </p:spPr>
      </p:pic>
      <p:sp>
        <p:nvSpPr>
          <p:cNvPr id="581" name="Google Shape;581;p76"/>
          <p:cNvSpPr/>
          <p:nvPr/>
        </p:nvSpPr>
        <p:spPr>
          <a:xfrm>
            <a:off x="3413700" y="780000"/>
            <a:ext cx="54651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7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7" name="Google Shape;587;p77"/>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588" name="Google Shape;588;p77"/>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589" name="Google Shape;589;p77"/>
          <p:cNvPicPr preferRelativeResize="0"/>
          <p:nvPr/>
        </p:nvPicPr>
        <p:blipFill>
          <a:blip r:embed="rId4">
            <a:alphaModFix/>
          </a:blip>
          <a:stretch>
            <a:fillRect/>
          </a:stretch>
        </p:blipFill>
        <p:spPr>
          <a:xfrm>
            <a:off x="3539550" y="895350"/>
            <a:ext cx="5250000" cy="3274827"/>
          </a:xfrm>
          <a:prstGeom prst="rect">
            <a:avLst/>
          </a:prstGeom>
          <a:noFill/>
          <a:ln>
            <a:noFill/>
          </a:ln>
        </p:spPr>
      </p:pic>
      <p:sp>
        <p:nvSpPr>
          <p:cNvPr id="590" name="Google Shape;590;p77"/>
          <p:cNvSpPr/>
          <p:nvPr/>
        </p:nvSpPr>
        <p:spPr>
          <a:xfrm>
            <a:off x="3413700" y="780000"/>
            <a:ext cx="54651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7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6" name="Google Shape;596;p78"/>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597" name="Google Shape;597;p78"/>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598" name="Google Shape;598;p78"/>
          <p:cNvPicPr preferRelativeResize="0"/>
          <p:nvPr/>
        </p:nvPicPr>
        <p:blipFill>
          <a:blip r:embed="rId4">
            <a:alphaModFix/>
          </a:blip>
          <a:stretch>
            <a:fillRect/>
          </a:stretch>
        </p:blipFill>
        <p:spPr>
          <a:xfrm>
            <a:off x="3521250" y="943974"/>
            <a:ext cx="5250000" cy="3255568"/>
          </a:xfrm>
          <a:prstGeom prst="rect">
            <a:avLst/>
          </a:prstGeom>
          <a:noFill/>
          <a:ln>
            <a:noFill/>
          </a:ln>
        </p:spPr>
      </p:pic>
      <p:sp>
        <p:nvSpPr>
          <p:cNvPr id="599" name="Google Shape;599;p78"/>
          <p:cNvSpPr/>
          <p:nvPr/>
        </p:nvSpPr>
        <p:spPr>
          <a:xfrm>
            <a:off x="3413700" y="780000"/>
            <a:ext cx="54651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7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5" name="Google Shape;605;p79"/>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How</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handing out</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b="1" lang="en" sz="2600">
                <a:solidFill>
                  <a:srgbClr val="BA3911"/>
                </a:solidFill>
                <a:latin typeface="Montserrat"/>
                <a:ea typeface="Montserrat"/>
                <a:cs typeface="Montserrat"/>
                <a:sym typeface="Montserrat"/>
              </a:rPr>
              <a:t>300 comics</a:t>
            </a:r>
            <a:r>
              <a:rPr lang="en" sz="2600">
                <a:solidFill>
                  <a:srgbClr val="BA3911"/>
                </a:solidFill>
                <a:latin typeface="Montserrat"/>
                <a:ea typeface="Montserrat"/>
                <a:cs typeface="Montserrat"/>
                <a:sym typeface="Montserrat"/>
              </a:rPr>
              <a:t> at SciPy 2022 led to a grant</a:t>
            </a:r>
            <a:endParaRPr b="1"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606" name="Google Shape;606;p79"/>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07" name="Google Shape;607;p79"/>
          <p:cNvPicPr preferRelativeResize="0"/>
          <p:nvPr/>
        </p:nvPicPr>
        <p:blipFill>
          <a:blip r:embed="rId4">
            <a:alphaModFix/>
          </a:blip>
          <a:stretch>
            <a:fillRect/>
          </a:stretch>
        </p:blipFill>
        <p:spPr>
          <a:xfrm>
            <a:off x="281512" y="1004842"/>
            <a:ext cx="8580974" cy="40413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3" name="Google Shape;613;p80"/>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14" name="Google Shape;614;p80"/>
          <p:cNvPicPr preferRelativeResize="0"/>
          <p:nvPr/>
        </p:nvPicPr>
        <p:blipFill rotWithShape="1">
          <a:blip r:embed="rId4">
            <a:alphaModFix/>
          </a:blip>
          <a:srcRect b="13359" l="0" r="13464" t="0"/>
          <a:stretch/>
        </p:blipFill>
        <p:spPr>
          <a:xfrm>
            <a:off x="3825150" y="441300"/>
            <a:ext cx="4642203" cy="4337100"/>
          </a:xfrm>
          <a:prstGeom prst="rect">
            <a:avLst/>
          </a:prstGeom>
          <a:noFill/>
          <a:ln>
            <a:noFill/>
          </a:ln>
        </p:spPr>
      </p:pic>
      <p:sp>
        <p:nvSpPr>
          <p:cNvPr id="615" name="Google Shape;615;p80"/>
          <p:cNvSpPr txBox="1"/>
          <p:nvPr/>
        </p:nvSpPr>
        <p:spPr>
          <a:xfrm>
            <a:off x="4101000" y="590900"/>
            <a:ext cx="40905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What else could I</a:t>
            </a:r>
            <a:endParaRPr sz="2600">
              <a:solidFill>
                <a:srgbClr val="BA391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make comics for?</a:t>
            </a:r>
            <a:endParaRPr sz="2600">
              <a:solidFill>
                <a:srgbClr val="BA3911"/>
              </a:solidFill>
              <a:latin typeface="Montserrat"/>
              <a:ea typeface="Montserrat"/>
              <a:cs typeface="Montserrat"/>
              <a:sym typeface="Montserrat"/>
            </a:endParaRPr>
          </a:p>
        </p:txBody>
      </p:sp>
      <p:sp>
        <p:nvSpPr>
          <p:cNvPr id="616" name="Google Shape;616;p80"/>
          <p:cNvSpPr/>
          <p:nvPr/>
        </p:nvSpPr>
        <p:spPr>
          <a:xfrm>
            <a:off x="3825150" y="214325"/>
            <a:ext cx="46422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8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2" name="Google Shape;622;p81"/>
          <p:cNvSpPr txBox="1"/>
          <p:nvPr/>
        </p:nvSpPr>
        <p:spPr>
          <a:xfrm>
            <a:off x="563025" y="1080775"/>
            <a:ext cx="27129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Contributing to NumPy for 3 years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623" name="Google Shape;623;p81"/>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24" name="Google Shape;624;p81"/>
          <p:cNvPicPr preferRelativeResize="0"/>
          <p:nvPr/>
        </p:nvPicPr>
        <p:blipFill rotWithShape="1">
          <a:blip r:embed="rId4">
            <a:alphaModFix/>
          </a:blip>
          <a:srcRect b="13359" l="0" r="13464" t="0"/>
          <a:stretch/>
        </p:blipFill>
        <p:spPr>
          <a:xfrm>
            <a:off x="3825150" y="441300"/>
            <a:ext cx="4642203" cy="4337100"/>
          </a:xfrm>
          <a:prstGeom prst="rect">
            <a:avLst/>
          </a:prstGeom>
          <a:noFill/>
          <a:ln>
            <a:noFill/>
          </a:ln>
        </p:spPr>
      </p:pic>
      <p:sp>
        <p:nvSpPr>
          <p:cNvPr id="625" name="Google Shape;625;p81"/>
          <p:cNvSpPr txBox="1"/>
          <p:nvPr/>
        </p:nvSpPr>
        <p:spPr>
          <a:xfrm>
            <a:off x="4101000" y="590900"/>
            <a:ext cx="40905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What else could I</a:t>
            </a:r>
            <a:endParaRPr sz="2600">
              <a:solidFill>
                <a:srgbClr val="BA391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make comics for?</a:t>
            </a:r>
            <a:endParaRPr sz="2600">
              <a:solidFill>
                <a:srgbClr val="BA3911"/>
              </a:solidFill>
              <a:latin typeface="Montserrat"/>
              <a:ea typeface="Montserrat"/>
              <a:cs typeface="Montserrat"/>
              <a:sym typeface="Montserrat"/>
            </a:endParaRPr>
          </a:p>
        </p:txBody>
      </p:sp>
      <p:sp>
        <p:nvSpPr>
          <p:cNvPr id="626" name="Google Shape;626;p81"/>
          <p:cNvSpPr/>
          <p:nvPr/>
        </p:nvSpPr>
        <p:spPr>
          <a:xfrm>
            <a:off x="3825150" y="214325"/>
            <a:ext cx="46422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27" name="Google Shape;627;p81"/>
          <p:cNvPicPr preferRelativeResize="0"/>
          <p:nvPr/>
        </p:nvPicPr>
        <p:blipFill>
          <a:blip r:embed="rId5">
            <a:alphaModFix/>
          </a:blip>
          <a:stretch>
            <a:fillRect/>
          </a:stretch>
        </p:blipFill>
        <p:spPr>
          <a:xfrm>
            <a:off x="897452" y="2474352"/>
            <a:ext cx="2516275" cy="2516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3" name="Google Shape;633;p82"/>
          <p:cNvSpPr txBox="1"/>
          <p:nvPr/>
        </p:nvSpPr>
        <p:spPr>
          <a:xfrm>
            <a:off x="563025" y="1080775"/>
            <a:ext cx="27129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Contributing to NumPy for 3 years</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Website</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Writing meeting minute notes</a:t>
            </a:r>
            <a:endParaRPr sz="2600">
              <a:solidFill>
                <a:srgbClr val="BA3911"/>
              </a:solidFill>
              <a:latin typeface="Montserrat"/>
              <a:ea typeface="Montserrat"/>
              <a:cs typeface="Montserrat"/>
              <a:sym typeface="Montserrat"/>
            </a:endParaRPr>
          </a:p>
        </p:txBody>
      </p:sp>
      <p:sp>
        <p:nvSpPr>
          <p:cNvPr id="634" name="Google Shape;634;p82"/>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35" name="Google Shape;635;p82"/>
          <p:cNvPicPr preferRelativeResize="0"/>
          <p:nvPr/>
        </p:nvPicPr>
        <p:blipFill rotWithShape="1">
          <a:blip r:embed="rId4">
            <a:alphaModFix/>
          </a:blip>
          <a:srcRect b="13359" l="0" r="13464" t="0"/>
          <a:stretch/>
        </p:blipFill>
        <p:spPr>
          <a:xfrm>
            <a:off x="3825150" y="441300"/>
            <a:ext cx="4642203" cy="4337100"/>
          </a:xfrm>
          <a:prstGeom prst="rect">
            <a:avLst/>
          </a:prstGeom>
          <a:noFill/>
          <a:ln>
            <a:noFill/>
          </a:ln>
        </p:spPr>
      </p:pic>
      <p:sp>
        <p:nvSpPr>
          <p:cNvPr id="636" name="Google Shape;636;p82"/>
          <p:cNvSpPr txBox="1"/>
          <p:nvPr/>
        </p:nvSpPr>
        <p:spPr>
          <a:xfrm>
            <a:off x="4101000" y="590900"/>
            <a:ext cx="4090500" cy="8004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What else could I</a:t>
            </a:r>
            <a:endParaRPr sz="2600">
              <a:solidFill>
                <a:srgbClr val="BA3911"/>
              </a:solidFill>
              <a:latin typeface="Montserrat"/>
              <a:ea typeface="Montserrat"/>
              <a:cs typeface="Montserrat"/>
              <a:sym typeface="Montserrat"/>
            </a:endParaRPr>
          </a:p>
          <a:p>
            <a:pPr indent="0" lvl="0" marL="0" rtl="0" algn="ctr">
              <a:lnSpc>
                <a:spcPct val="100000"/>
              </a:lnSpc>
              <a:spcBef>
                <a:spcPts val="0"/>
              </a:spcBef>
              <a:spcAft>
                <a:spcPts val="0"/>
              </a:spcAft>
              <a:buNone/>
            </a:pPr>
            <a:r>
              <a:rPr lang="en" sz="2600">
                <a:solidFill>
                  <a:srgbClr val="BA3911"/>
                </a:solidFill>
                <a:latin typeface="Montserrat"/>
                <a:ea typeface="Montserrat"/>
                <a:cs typeface="Montserrat"/>
                <a:sym typeface="Montserrat"/>
              </a:rPr>
              <a:t>make comics for?</a:t>
            </a:r>
            <a:endParaRPr sz="2600">
              <a:solidFill>
                <a:srgbClr val="BA3911"/>
              </a:solidFill>
              <a:latin typeface="Montserrat"/>
              <a:ea typeface="Montserrat"/>
              <a:cs typeface="Montserrat"/>
              <a:sym typeface="Montserrat"/>
            </a:endParaRPr>
          </a:p>
        </p:txBody>
      </p:sp>
      <p:sp>
        <p:nvSpPr>
          <p:cNvPr id="637" name="Google Shape;637;p82"/>
          <p:cNvSpPr/>
          <p:nvPr/>
        </p:nvSpPr>
        <p:spPr>
          <a:xfrm>
            <a:off x="3825150" y="214325"/>
            <a:ext cx="4642200" cy="4776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1" name="Shape 641"/>
        <p:cNvGrpSpPr/>
        <p:nvPr/>
      </p:nvGrpSpPr>
      <p:grpSpPr>
        <a:xfrm>
          <a:off x="0" y="0"/>
          <a:ext cx="0" cy="0"/>
          <a:chOff x="0" y="0"/>
          <a:chExt cx="0" cy="0"/>
        </a:xfrm>
      </p:grpSpPr>
      <p:sp>
        <p:nvSpPr>
          <p:cNvPr id="642" name="Google Shape;642;p8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3" name="Google Shape;643;p83"/>
          <p:cNvSpPr txBox="1"/>
          <p:nvPr/>
        </p:nvSpPr>
        <p:spPr>
          <a:xfrm>
            <a:off x="563025" y="1080775"/>
            <a:ext cx="27129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Prototype</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August 2022</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Based on discussion of contributor → maintainer pathway</a:t>
            </a:r>
            <a:endParaRPr sz="2600">
              <a:solidFill>
                <a:srgbClr val="BA3911"/>
              </a:solidFill>
              <a:latin typeface="Montserrat"/>
              <a:ea typeface="Montserrat"/>
              <a:cs typeface="Montserrat"/>
              <a:sym typeface="Montserrat"/>
            </a:endParaRPr>
          </a:p>
        </p:txBody>
      </p:sp>
      <p:sp>
        <p:nvSpPr>
          <p:cNvPr id="644" name="Google Shape;644;p83"/>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45" name="Google Shape;645;p83"/>
          <p:cNvPicPr preferRelativeResize="0"/>
          <p:nvPr/>
        </p:nvPicPr>
        <p:blipFill>
          <a:blip r:embed="rId4">
            <a:alphaModFix/>
          </a:blip>
          <a:stretch>
            <a:fillRect/>
          </a:stretch>
        </p:blipFill>
        <p:spPr>
          <a:xfrm>
            <a:off x="3275959" y="1026195"/>
            <a:ext cx="5556724" cy="2770655"/>
          </a:xfrm>
          <a:prstGeom prst="rect">
            <a:avLst/>
          </a:prstGeom>
          <a:noFill/>
          <a:ln>
            <a:noFill/>
          </a:ln>
        </p:spPr>
      </p:pic>
      <p:sp>
        <p:nvSpPr>
          <p:cNvPr id="646" name="Google Shape;646;p83"/>
          <p:cNvSpPr/>
          <p:nvPr/>
        </p:nvSpPr>
        <p:spPr>
          <a:xfrm>
            <a:off x="3275913" y="808925"/>
            <a:ext cx="5449800" cy="3205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4">
            <a:alphaModFix/>
          </a:blip>
          <a:stretch>
            <a:fillRect/>
          </a:stretch>
        </p:blipFill>
        <p:spPr>
          <a:xfrm>
            <a:off x="683475" y="152400"/>
            <a:ext cx="3783375" cy="4838700"/>
          </a:xfrm>
          <a:prstGeom prst="rect">
            <a:avLst/>
          </a:prstGeom>
          <a:noFill/>
          <a:ln>
            <a:noFill/>
          </a:ln>
        </p:spPr>
      </p:pic>
      <p:sp>
        <p:nvSpPr>
          <p:cNvPr id="187" name="Google Shape;187;p30"/>
          <p:cNvSpPr/>
          <p:nvPr/>
        </p:nvSpPr>
        <p:spPr>
          <a:xfrm rot="5400000">
            <a:off x="148300" y="707325"/>
            <a:ext cx="4891200" cy="3782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88" name="Google Shape;188;p30"/>
          <p:cNvPicPr preferRelativeResize="0"/>
          <p:nvPr/>
        </p:nvPicPr>
        <p:blipFill>
          <a:blip r:embed="rId5">
            <a:alphaModFix/>
          </a:blip>
          <a:stretch>
            <a:fillRect/>
          </a:stretch>
        </p:blipFill>
        <p:spPr>
          <a:xfrm>
            <a:off x="4926075" y="284050"/>
            <a:ext cx="3810000" cy="3810000"/>
          </a:xfrm>
          <a:prstGeom prst="rect">
            <a:avLst/>
          </a:prstGeom>
          <a:noFill/>
          <a:ln>
            <a:noFill/>
          </a:ln>
        </p:spPr>
      </p:pic>
      <p:sp>
        <p:nvSpPr>
          <p:cNvPr id="189" name="Google Shape;189;p30"/>
          <p:cNvSpPr txBox="1"/>
          <p:nvPr/>
        </p:nvSpPr>
        <p:spPr>
          <a:xfrm>
            <a:off x="4770525" y="4276925"/>
            <a:ext cx="4121100" cy="514500"/>
          </a:xfrm>
          <a:prstGeom prst="rect">
            <a:avLst/>
          </a:prstGeom>
          <a:noFill/>
          <a:ln>
            <a:noFill/>
          </a:ln>
        </p:spPr>
        <p:txBody>
          <a:bodyPr anchorCtr="0" anchor="t" bIns="0" lIns="0" spcFirstLastPara="1" rIns="0" wrap="square" tIns="0">
            <a:spAutoFit/>
          </a:bodyPr>
          <a:lstStyle/>
          <a:p>
            <a:pPr indent="0" lvl="0" marL="0" rtl="0" algn="ctr">
              <a:lnSpc>
                <a:spcPct val="87997"/>
              </a:lnSpc>
              <a:spcBef>
                <a:spcPts val="0"/>
              </a:spcBef>
              <a:spcAft>
                <a:spcPts val="0"/>
              </a:spcAft>
              <a:buNone/>
            </a:pPr>
            <a:r>
              <a:rPr lang="en" sz="1899">
                <a:solidFill>
                  <a:srgbClr val="BA3911"/>
                </a:solidFill>
                <a:latin typeface="Montserrat"/>
                <a:ea typeface="Montserrat"/>
                <a:cs typeface="Montserrat"/>
                <a:sym typeface="Montserrat"/>
              </a:rPr>
              <a:t>heyzine.com/flip-book/3e66a13901</a:t>
            </a:r>
            <a:endParaRPr sz="100">
              <a:solidFill>
                <a:srgbClr val="BA3911"/>
              </a:solidFill>
              <a:latin typeface="Montserrat"/>
              <a:ea typeface="Montserrat"/>
              <a:cs typeface="Montserrat"/>
              <a:sym typeface="Montserrat"/>
            </a:endParaRPr>
          </a:p>
          <a:p>
            <a:pPr indent="0" lvl="0" marL="0" marR="0" rtl="0" algn="ctr">
              <a:lnSpc>
                <a:spcPct val="87997"/>
              </a:lnSpc>
              <a:spcBef>
                <a:spcPts val="0"/>
              </a:spcBef>
              <a:spcAft>
                <a:spcPts val="0"/>
              </a:spcAft>
              <a:buNone/>
            </a:pPr>
            <a:r>
              <a:t/>
            </a:r>
            <a:endParaRPr sz="1899">
              <a:solidFill>
                <a:srgbClr val="BA391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84"/>
          <p:cNvSpPr/>
          <p:nvPr/>
        </p:nvSpPr>
        <p:spPr>
          <a:xfrm>
            <a:off x="332076" y="441300"/>
            <a:ext cx="7644000" cy="39438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2" name="Google Shape;652;p84"/>
          <p:cNvSpPr txBox="1"/>
          <p:nvPr/>
        </p:nvSpPr>
        <p:spPr>
          <a:xfrm>
            <a:off x="563025" y="1080775"/>
            <a:ext cx="2712900" cy="400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Aug 2022</a:t>
            </a:r>
            <a:endParaRPr sz="2600">
              <a:solidFill>
                <a:srgbClr val="BA3911"/>
              </a:solidFill>
              <a:latin typeface="Montserrat"/>
              <a:ea typeface="Montserrat"/>
              <a:cs typeface="Montserrat"/>
              <a:sym typeface="Montserrat"/>
            </a:endParaRPr>
          </a:p>
        </p:txBody>
      </p:sp>
      <p:sp>
        <p:nvSpPr>
          <p:cNvPr id="653" name="Google Shape;653;p84"/>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grpSp>
        <p:nvGrpSpPr>
          <p:cNvPr id="654" name="Google Shape;654;p84"/>
          <p:cNvGrpSpPr/>
          <p:nvPr/>
        </p:nvGrpSpPr>
        <p:grpSpPr>
          <a:xfrm>
            <a:off x="553300" y="1080775"/>
            <a:ext cx="8037401" cy="3775350"/>
            <a:chOff x="553300" y="1080775"/>
            <a:chExt cx="8037401" cy="3775350"/>
          </a:xfrm>
        </p:grpSpPr>
        <p:pic>
          <p:nvPicPr>
            <p:cNvPr id="655" name="Google Shape;655;p84"/>
            <p:cNvPicPr preferRelativeResize="0"/>
            <p:nvPr/>
          </p:nvPicPr>
          <p:blipFill>
            <a:blip r:embed="rId4">
              <a:alphaModFix/>
            </a:blip>
            <a:stretch>
              <a:fillRect/>
            </a:stretch>
          </p:blipFill>
          <p:spPr>
            <a:xfrm>
              <a:off x="553300" y="1175207"/>
              <a:ext cx="8037401" cy="3680919"/>
            </a:xfrm>
            <a:prstGeom prst="rect">
              <a:avLst/>
            </a:prstGeom>
            <a:noFill/>
            <a:ln>
              <a:noFill/>
            </a:ln>
          </p:spPr>
        </p:pic>
        <p:pic>
          <p:nvPicPr>
            <p:cNvPr id="656" name="Google Shape;656;p84"/>
            <p:cNvPicPr preferRelativeResize="0"/>
            <p:nvPr/>
          </p:nvPicPr>
          <p:blipFill>
            <a:blip r:embed="rId5">
              <a:alphaModFix/>
            </a:blip>
            <a:stretch>
              <a:fillRect/>
            </a:stretch>
          </p:blipFill>
          <p:spPr>
            <a:xfrm>
              <a:off x="662050" y="1080775"/>
              <a:ext cx="3014769" cy="852000"/>
            </a:xfrm>
            <a:prstGeom prst="rect">
              <a:avLst/>
            </a:prstGeom>
            <a:noFill/>
            <a:ln>
              <a:noFill/>
            </a:ln>
          </p:spPr>
        </p:pic>
      </p:grpSp>
      <p:sp>
        <p:nvSpPr>
          <p:cNvPr id="657" name="Google Shape;657;p84"/>
          <p:cNvSpPr/>
          <p:nvPr/>
        </p:nvSpPr>
        <p:spPr>
          <a:xfrm>
            <a:off x="563025" y="1080775"/>
            <a:ext cx="8037300" cy="3775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8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3" name="Google Shape;663;p85"/>
          <p:cNvSpPr txBox="1"/>
          <p:nvPr/>
        </p:nvSpPr>
        <p:spPr>
          <a:xfrm>
            <a:off x="563025" y="1080775"/>
            <a:ext cx="22842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Make a Github issue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664" name="Google Shape;664;p85"/>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65" name="Google Shape;665;p85"/>
          <p:cNvPicPr preferRelativeResize="0"/>
          <p:nvPr/>
        </p:nvPicPr>
        <p:blipFill>
          <a:blip r:embed="rId4">
            <a:alphaModFix/>
          </a:blip>
          <a:stretch>
            <a:fillRect/>
          </a:stretch>
        </p:blipFill>
        <p:spPr>
          <a:xfrm>
            <a:off x="2435475" y="1083900"/>
            <a:ext cx="6548652" cy="2822150"/>
          </a:xfrm>
          <a:prstGeom prst="rect">
            <a:avLst/>
          </a:prstGeom>
          <a:noFill/>
          <a:ln>
            <a:noFill/>
          </a:ln>
        </p:spPr>
      </p:pic>
      <p:sp>
        <p:nvSpPr>
          <p:cNvPr id="666" name="Google Shape;666;p85"/>
          <p:cNvSpPr/>
          <p:nvPr/>
        </p:nvSpPr>
        <p:spPr>
          <a:xfrm>
            <a:off x="2354025" y="1083900"/>
            <a:ext cx="6630000" cy="3051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8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2" name="Google Shape;672;p86"/>
          <p:cNvSpPr txBox="1"/>
          <p:nvPr/>
        </p:nvSpPr>
        <p:spPr>
          <a:xfrm>
            <a:off x="563025" y="1080775"/>
            <a:ext cx="27129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Gather feedback from NumPy’s Newcomers Hour</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673" name="Google Shape;673;p86"/>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74" name="Google Shape;674;p86"/>
          <p:cNvPicPr preferRelativeResize="0"/>
          <p:nvPr/>
        </p:nvPicPr>
        <p:blipFill>
          <a:blip r:embed="rId4">
            <a:alphaModFix/>
          </a:blip>
          <a:stretch>
            <a:fillRect/>
          </a:stretch>
        </p:blipFill>
        <p:spPr>
          <a:xfrm>
            <a:off x="3203399" y="1018500"/>
            <a:ext cx="5553200" cy="3390200"/>
          </a:xfrm>
          <a:prstGeom prst="rect">
            <a:avLst/>
          </a:prstGeom>
          <a:noFill/>
          <a:ln>
            <a:noFill/>
          </a:ln>
        </p:spPr>
      </p:pic>
      <p:sp>
        <p:nvSpPr>
          <p:cNvPr id="675" name="Google Shape;675;p86"/>
          <p:cNvSpPr/>
          <p:nvPr/>
        </p:nvSpPr>
        <p:spPr>
          <a:xfrm>
            <a:off x="3203400" y="1083900"/>
            <a:ext cx="5780700" cy="33249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8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1" name="Google Shape;681;p87"/>
          <p:cNvSpPr/>
          <p:nvPr/>
        </p:nvSpPr>
        <p:spPr>
          <a:xfrm>
            <a:off x="2727226" y="1046250"/>
            <a:ext cx="6279000" cy="3051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2" name="Google Shape;682;p87"/>
          <p:cNvSpPr txBox="1"/>
          <p:nvPr/>
        </p:nvSpPr>
        <p:spPr>
          <a:xfrm>
            <a:off x="563025" y="1080775"/>
            <a:ext cx="19629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Share with other artists</a:t>
            </a:r>
            <a:endParaRPr sz="2600">
              <a:solidFill>
                <a:srgbClr val="BA3911"/>
              </a:solidFill>
              <a:latin typeface="Montserrat"/>
              <a:ea typeface="Montserrat"/>
              <a:cs typeface="Montserrat"/>
              <a:sym typeface="Montserrat"/>
            </a:endParaRPr>
          </a:p>
        </p:txBody>
      </p:sp>
      <p:sp>
        <p:nvSpPr>
          <p:cNvPr id="683" name="Google Shape;683;p87"/>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84" name="Google Shape;684;p87"/>
          <p:cNvPicPr preferRelativeResize="0"/>
          <p:nvPr/>
        </p:nvPicPr>
        <p:blipFill rotWithShape="1">
          <a:blip r:embed="rId4">
            <a:alphaModFix/>
          </a:blip>
          <a:srcRect b="0" l="0" r="13711" t="0"/>
          <a:stretch/>
        </p:blipFill>
        <p:spPr>
          <a:xfrm>
            <a:off x="2727226" y="1111050"/>
            <a:ext cx="6202376" cy="2830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8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0" name="Google Shape;690;p88"/>
          <p:cNvSpPr txBox="1"/>
          <p:nvPr/>
        </p:nvSpPr>
        <p:spPr>
          <a:xfrm>
            <a:off x="563025" y="1080775"/>
            <a:ext cx="2712900" cy="2001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 few months of shopping the idea around…</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p:txBody>
      </p:sp>
      <p:sp>
        <p:nvSpPr>
          <p:cNvPr id="691" name="Google Shape;691;p88"/>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692" name="Google Shape;692;p88"/>
          <p:cNvPicPr preferRelativeResize="0"/>
          <p:nvPr/>
        </p:nvPicPr>
        <p:blipFill>
          <a:blip r:embed="rId4">
            <a:alphaModFix/>
          </a:blip>
          <a:stretch>
            <a:fillRect/>
          </a:stretch>
        </p:blipFill>
        <p:spPr>
          <a:xfrm>
            <a:off x="3500475" y="928313"/>
            <a:ext cx="5337425" cy="3566776"/>
          </a:xfrm>
          <a:prstGeom prst="rect">
            <a:avLst/>
          </a:prstGeom>
          <a:noFill/>
          <a:ln>
            <a:noFill/>
          </a:ln>
        </p:spPr>
      </p:pic>
      <p:pic>
        <p:nvPicPr>
          <p:cNvPr id="693" name="Google Shape;693;p88"/>
          <p:cNvPicPr preferRelativeResize="0"/>
          <p:nvPr/>
        </p:nvPicPr>
        <p:blipFill>
          <a:blip r:embed="rId5">
            <a:alphaModFix/>
          </a:blip>
          <a:stretch>
            <a:fillRect/>
          </a:stretch>
        </p:blipFill>
        <p:spPr>
          <a:xfrm rot="-786954">
            <a:off x="5473665" y="2224985"/>
            <a:ext cx="1391001" cy="693571"/>
          </a:xfrm>
          <a:prstGeom prst="rect">
            <a:avLst/>
          </a:prstGeom>
          <a:noFill/>
          <a:ln>
            <a:noFill/>
          </a:ln>
        </p:spPr>
      </p:pic>
      <p:sp>
        <p:nvSpPr>
          <p:cNvPr id="694" name="Google Shape;694;p88"/>
          <p:cNvSpPr/>
          <p:nvPr/>
        </p:nvSpPr>
        <p:spPr>
          <a:xfrm>
            <a:off x="3500463" y="928325"/>
            <a:ext cx="5337300" cy="3566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5" name="Google Shape;695;p88"/>
          <p:cNvSpPr/>
          <p:nvPr/>
        </p:nvSpPr>
        <p:spPr>
          <a:xfrm rot="-625375">
            <a:off x="5475348" y="2212753"/>
            <a:ext cx="1406204" cy="721697"/>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9" name="Shape 699"/>
        <p:cNvGrpSpPr/>
        <p:nvPr/>
      </p:nvGrpSpPr>
      <p:grpSpPr>
        <a:xfrm>
          <a:off x="0" y="0"/>
          <a:ext cx="0" cy="0"/>
          <a:chOff x="0" y="0"/>
          <a:chExt cx="0" cy="0"/>
        </a:xfrm>
      </p:grpSpPr>
      <p:sp>
        <p:nvSpPr>
          <p:cNvPr id="700" name="Google Shape;700;p89"/>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701" name="Google Shape;701;p89"/>
          <p:cNvPicPr preferRelativeResize="0"/>
          <p:nvPr/>
        </p:nvPicPr>
        <p:blipFill>
          <a:blip r:embed="rId4">
            <a:alphaModFix/>
          </a:blip>
          <a:stretch>
            <a:fillRect/>
          </a:stretch>
        </p:blipFill>
        <p:spPr>
          <a:xfrm>
            <a:off x="152400" y="1815500"/>
            <a:ext cx="8839200" cy="2529479"/>
          </a:xfrm>
          <a:prstGeom prst="rect">
            <a:avLst/>
          </a:prstGeom>
          <a:noFill/>
          <a:ln>
            <a:noFill/>
          </a:ln>
        </p:spPr>
      </p:pic>
      <p:pic>
        <p:nvPicPr>
          <p:cNvPr id="702" name="Google Shape;702;p89"/>
          <p:cNvPicPr preferRelativeResize="0"/>
          <p:nvPr/>
        </p:nvPicPr>
        <p:blipFill>
          <a:blip r:embed="rId5">
            <a:alphaModFix/>
          </a:blip>
          <a:stretch>
            <a:fillRect/>
          </a:stretch>
        </p:blipFill>
        <p:spPr>
          <a:xfrm>
            <a:off x="152400" y="1114320"/>
            <a:ext cx="7120200" cy="952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9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8" name="Google Shape;708;p90"/>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709" name="Google Shape;709;p90"/>
          <p:cNvPicPr preferRelativeResize="0"/>
          <p:nvPr/>
        </p:nvPicPr>
        <p:blipFill>
          <a:blip r:embed="rId4">
            <a:alphaModFix/>
          </a:blip>
          <a:stretch>
            <a:fillRect/>
          </a:stretch>
        </p:blipFill>
        <p:spPr>
          <a:xfrm>
            <a:off x="152400" y="1114320"/>
            <a:ext cx="7120200" cy="952250"/>
          </a:xfrm>
          <a:prstGeom prst="rect">
            <a:avLst/>
          </a:prstGeom>
          <a:noFill/>
          <a:ln>
            <a:noFill/>
          </a:ln>
        </p:spPr>
      </p:pic>
      <p:sp>
        <p:nvSpPr>
          <p:cNvPr id="710" name="Google Shape;710;p90"/>
          <p:cNvSpPr txBox="1"/>
          <p:nvPr/>
        </p:nvSpPr>
        <p:spPr>
          <a:xfrm>
            <a:off x="563025" y="1080775"/>
            <a:ext cx="8009400" cy="2401200"/>
          </a:xfrm>
          <a:prstGeom prst="rect">
            <a:avLst/>
          </a:prstGeom>
          <a:noFill/>
          <a:ln>
            <a:noFill/>
          </a:ln>
        </p:spPr>
        <p:txBody>
          <a:bodyPr anchorCtr="0" anchor="t" bIns="0" lIns="0" spcFirstLastPara="1" rIns="0" wrap="square" tIns="0">
            <a:spAutoFit/>
          </a:bodyPr>
          <a:lstStyle/>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April 2023</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Submit proposal?</a:t>
            </a:r>
            <a:endParaRPr sz="2600">
              <a:solidFill>
                <a:srgbClr val="BA391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9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6" name="Google Shape;716;p91"/>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717" name="Google Shape;717;p91"/>
          <p:cNvPicPr preferRelativeResize="0"/>
          <p:nvPr/>
        </p:nvPicPr>
        <p:blipFill>
          <a:blip r:embed="rId4">
            <a:alphaModFix/>
          </a:blip>
          <a:stretch>
            <a:fillRect/>
          </a:stretch>
        </p:blipFill>
        <p:spPr>
          <a:xfrm>
            <a:off x="3784650" y="928325"/>
            <a:ext cx="5155620" cy="3876775"/>
          </a:xfrm>
          <a:prstGeom prst="rect">
            <a:avLst/>
          </a:prstGeom>
          <a:noFill/>
          <a:ln>
            <a:noFill/>
          </a:ln>
        </p:spPr>
      </p:pic>
      <p:sp>
        <p:nvSpPr>
          <p:cNvPr id="718" name="Google Shape;718;p91"/>
          <p:cNvSpPr txBox="1"/>
          <p:nvPr/>
        </p:nvSpPr>
        <p:spPr>
          <a:xfrm>
            <a:off x="563025" y="1080775"/>
            <a:ext cx="2942400" cy="3201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Never worked on an academic grant</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More of a pitch ala Disney animation</a:t>
            </a:r>
            <a:endParaRPr sz="2600">
              <a:solidFill>
                <a:srgbClr val="BA3911"/>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9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4" name="Google Shape;724;p92"/>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pic>
        <p:nvPicPr>
          <p:cNvPr id="725" name="Google Shape;725;p92"/>
          <p:cNvPicPr preferRelativeResize="0"/>
          <p:nvPr/>
        </p:nvPicPr>
        <p:blipFill>
          <a:blip r:embed="rId4">
            <a:alphaModFix/>
          </a:blip>
          <a:stretch>
            <a:fillRect/>
          </a:stretch>
        </p:blipFill>
        <p:spPr>
          <a:xfrm>
            <a:off x="3784650" y="928325"/>
            <a:ext cx="5155620" cy="3876775"/>
          </a:xfrm>
          <a:prstGeom prst="rect">
            <a:avLst/>
          </a:prstGeom>
          <a:noFill/>
          <a:ln>
            <a:noFill/>
          </a:ln>
        </p:spPr>
      </p:pic>
      <p:sp>
        <p:nvSpPr>
          <p:cNvPr id="726" name="Google Shape;726;p92"/>
          <p:cNvSpPr txBox="1"/>
          <p:nvPr/>
        </p:nvSpPr>
        <p:spPr>
          <a:xfrm>
            <a:off x="563025" y="1080775"/>
            <a:ext cx="29424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Submit with project mentors:</a:t>
            </a:r>
            <a:endParaRPr sz="2600">
              <a:solidFill>
                <a:srgbClr val="BA3911"/>
              </a:solidFill>
              <a:latin typeface="Montserrat"/>
              <a:ea typeface="Montserrat"/>
              <a:cs typeface="Montserrat"/>
              <a:sym typeface="Montserrat"/>
            </a:endParaRPr>
          </a:p>
          <a:p>
            <a:pPr indent="-393700" lvl="0"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Mukulika Pahari</a:t>
            </a:r>
            <a:endParaRPr sz="2600">
              <a:solidFill>
                <a:srgbClr val="BA3911"/>
              </a:solidFill>
              <a:latin typeface="Montserrat"/>
              <a:ea typeface="Montserrat"/>
              <a:cs typeface="Montserrat"/>
              <a:sym typeface="Montserrat"/>
            </a:endParaRPr>
          </a:p>
          <a:p>
            <a:pPr indent="-393700" lvl="0"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Ross Barnowski</a:t>
            </a:r>
            <a:endParaRPr sz="2600">
              <a:solidFill>
                <a:srgbClr val="BA3911"/>
              </a:solidFill>
              <a:latin typeface="Montserrat"/>
              <a:ea typeface="Montserrat"/>
              <a:cs typeface="Montserrat"/>
              <a:sym typeface="Montserrat"/>
            </a:endParaRPr>
          </a:p>
        </p:txBody>
      </p:sp>
      <p:pic>
        <p:nvPicPr>
          <p:cNvPr id="727" name="Google Shape;727;p92"/>
          <p:cNvPicPr preferRelativeResize="0"/>
          <p:nvPr/>
        </p:nvPicPr>
        <p:blipFill>
          <a:blip r:embed="rId5">
            <a:alphaModFix/>
          </a:blip>
          <a:stretch>
            <a:fillRect/>
          </a:stretch>
        </p:blipFill>
        <p:spPr>
          <a:xfrm rot="350116">
            <a:off x="5359854" y="1616014"/>
            <a:ext cx="2635167" cy="131392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1" name="Shape 731"/>
        <p:cNvGrpSpPr/>
        <p:nvPr/>
      </p:nvGrpSpPr>
      <p:grpSpPr>
        <a:xfrm>
          <a:off x="0" y="0"/>
          <a:ext cx="0" cy="0"/>
          <a:chOff x="0" y="0"/>
          <a:chExt cx="0" cy="0"/>
        </a:xfrm>
      </p:grpSpPr>
      <p:sp>
        <p:nvSpPr>
          <p:cNvPr id="732" name="Google Shape;732;p9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33" name="Google Shape;733;p93"/>
          <p:cNvSpPr txBox="1"/>
          <p:nvPr/>
        </p:nvSpPr>
        <p:spPr>
          <a:xfrm>
            <a:off x="563025" y="1080775"/>
            <a:ext cx="27129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Publish a project roadmap</a:t>
            </a:r>
            <a:endParaRPr sz="2600">
              <a:solidFill>
                <a:srgbClr val="BA3911"/>
              </a:solidFill>
              <a:latin typeface="Montserrat"/>
              <a:ea typeface="Montserrat"/>
              <a:cs typeface="Montserrat"/>
              <a:sym typeface="Montserrat"/>
            </a:endParaRPr>
          </a:p>
        </p:txBody>
      </p:sp>
      <p:sp>
        <p:nvSpPr>
          <p:cNvPr id="734" name="Google Shape;734;p93"/>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sp>
        <p:nvSpPr>
          <p:cNvPr id="735" name="Google Shape;735;p93"/>
          <p:cNvSpPr/>
          <p:nvPr/>
        </p:nvSpPr>
        <p:spPr>
          <a:xfrm>
            <a:off x="3413700" y="441300"/>
            <a:ext cx="5465100" cy="3922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36" name="Google Shape;736;p93"/>
          <p:cNvPicPr preferRelativeResize="0"/>
          <p:nvPr/>
        </p:nvPicPr>
        <p:blipFill>
          <a:blip r:embed="rId4">
            <a:alphaModFix/>
          </a:blip>
          <a:stretch>
            <a:fillRect/>
          </a:stretch>
        </p:blipFill>
        <p:spPr>
          <a:xfrm>
            <a:off x="3778663" y="582772"/>
            <a:ext cx="4735174" cy="378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4">
            <a:alphaModFix/>
          </a:blip>
          <a:stretch>
            <a:fillRect/>
          </a:stretch>
        </p:blipFill>
        <p:spPr>
          <a:xfrm>
            <a:off x="4926075" y="284050"/>
            <a:ext cx="3810000" cy="3810000"/>
          </a:xfrm>
          <a:prstGeom prst="rect">
            <a:avLst/>
          </a:prstGeom>
          <a:noFill/>
          <a:ln>
            <a:noFill/>
          </a:ln>
        </p:spPr>
      </p:pic>
      <p:sp>
        <p:nvSpPr>
          <p:cNvPr id="195" name="Google Shape;195;p31"/>
          <p:cNvSpPr txBox="1"/>
          <p:nvPr/>
        </p:nvSpPr>
        <p:spPr>
          <a:xfrm>
            <a:off x="4770525" y="4276925"/>
            <a:ext cx="4121100" cy="514500"/>
          </a:xfrm>
          <a:prstGeom prst="rect">
            <a:avLst/>
          </a:prstGeom>
          <a:noFill/>
          <a:ln>
            <a:noFill/>
          </a:ln>
        </p:spPr>
        <p:txBody>
          <a:bodyPr anchorCtr="0" anchor="t" bIns="0" lIns="0" spcFirstLastPara="1" rIns="0" wrap="square" tIns="0">
            <a:spAutoFit/>
          </a:bodyPr>
          <a:lstStyle/>
          <a:p>
            <a:pPr indent="0" lvl="0" marL="0" rtl="0" algn="ctr">
              <a:lnSpc>
                <a:spcPct val="87997"/>
              </a:lnSpc>
              <a:spcBef>
                <a:spcPts val="0"/>
              </a:spcBef>
              <a:spcAft>
                <a:spcPts val="0"/>
              </a:spcAft>
              <a:buNone/>
            </a:pPr>
            <a:r>
              <a:rPr lang="en" sz="1899">
                <a:solidFill>
                  <a:srgbClr val="BA3911"/>
                </a:solidFill>
                <a:latin typeface="Montserrat"/>
                <a:ea typeface="Montserrat"/>
                <a:cs typeface="Montserrat"/>
                <a:sym typeface="Montserrat"/>
              </a:rPr>
              <a:t>heyzine.com/flip-book/3e66a13901</a:t>
            </a:r>
            <a:endParaRPr sz="100">
              <a:solidFill>
                <a:srgbClr val="BA3911"/>
              </a:solidFill>
              <a:latin typeface="Montserrat"/>
              <a:ea typeface="Montserrat"/>
              <a:cs typeface="Montserrat"/>
              <a:sym typeface="Montserrat"/>
            </a:endParaRPr>
          </a:p>
          <a:p>
            <a:pPr indent="0" lvl="0" marL="0" marR="0" rtl="0" algn="ctr">
              <a:lnSpc>
                <a:spcPct val="87997"/>
              </a:lnSpc>
              <a:spcBef>
                <a:spcPts val="0"/>
              </a:spcBef>
              <a:spcAft>
                <a:spcPts val="0"/>
              </a:spcAft>
              <a:buNone/>
            </a:pPr>
            <a:r>
              <a:t/>
            </a:r>
            <a:endParaRPr sz="1899">
              <a:solidFill>
                <a:srgbClr val="BA3911"/>
              </a:solidFill>
              <a:latin typeface="Montserrat"/>
              <a:ea typeface="Montserrat"/>
              <a:cs typeface="Montserrat"/>
              <a:sym typeface="Montserrat"/>
            </a:endParaRPr>
          </a:p>
        </p:txBody>
      </p:sp>
      <p:pic>
        <p:nvPicPr>
          <p:cNvPr id="196" name="Google Shape;196;p31"/>
          <p:cNvPicPr preferRelativeResize="0"/>
          <p:nvPr/>
        </p:nvPicPr>
        <p:blipFill rotWithShape="1">
          <a:blip r:embed="rId5">
            <a:alphaModFix/>
          </a:blip>
          <a:srcRect b="69298" l="0" r="0" t="0"/>
          <a:stretch/>
        </p:blipFill>
        <p:spPr>
          <a:xfrm>
            <a:off x="198396" y="1515475"/>
            <a:ext cx="4541017" cy="1783022"/>
          </a:xfrm>
          <a:prstGeom prst="rect">
            <a:avLst/>
          </a:prstGeom>
          <a:noFill/>
          <a:ln>
            <a:noFill/>
          </a:ln>
        </p:spPr>
      </p:pic>
      <p:sp>
        <p:nvSpPr>
          <p:cNvPr id="197" name="Google Shape;197;p31"/>
          <p:cNvSpPr/>
          <p:nvPr/>
        </p:nvSpPr>
        <p:spPr>
          <a:xfrm rot="5400000">
            <a:off x="1575282" y="138325"/>
            <a:ext cx="1771200" cy="4525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8" name="Google Shape;198;p31"/>
          <p:cNvSpPr/>
          <p:nvPr/>
        </p:nvSpPr>
        <p:spPr>
          <a:xfrm rot="-1098949">
            <a:off x="3708261" y="2598527"/>
            <a:ext cx="902537" cy="1162021"/>
          </a:xfrm>
          <a:prstGeom prst="flowChartDecis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9" name="Google Shape;199;p31"/>
          <p:cNvPicPr preferRelativeResize="0"/>
          <p:nvPr/>
        </p:nvPicPr>
        <p:blipFill>
          <a:blip r:embed="rId6">
            <a:alphaModFix/>
          </a:blip>
          <a:stretch>
            <a:fillRect/>
          </a:stretch>
        </p:blipFill>
        <p:spPr>
          <a:xfrm rot="-1124012">
            <a:off x="3584187" y="2543353"/>
            <a:ext cx="1018625" cy="101860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9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2" name="Google Shape;742;p94"/>
          <p:cNvSpPr txBox="1"/>
          <p:nvPr/>
        </p:nvSpPr>
        <p:spPr>
          <a:xfrm>
            <a:off x="563025" y="1080775"/>
            <a:ext cx="2712900" cy="24012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Timelines!</a:t>
            </a:r>
            <a:endParaRPr sz="2600">
              <a:solidFill>
                <a:srgbClr val="BA3911"/>
              </a:solidFill>
              <a:latin typeface="Montserrat"/>
              <a:ea typeface="Montserrat"/>
              <a:cs typeface="Montserrat"/>
              <a:sym typeface="Montserrat"/>
            </a:endParaRPr>
          </a:p>
          <a:p>
            <a:pPr indent="0" lvl="0" marL="91440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Budgets!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Key personnel!</a:t>
            </a:r>
            <a:endParaRPr sz="2600">
              <a:solidFill>
                <a:srgbClr val="BA3911"/>
              </a:solidFill>
              <a:latin typeface="Montserrat"/>
              <a:ea typeface="Montserrat"/>
              <a:cs typeface="Montserrat"/>
              <a:sym typeface="Montserrat"/>
            </a:endParaRPr>
          </a:p>
        </p:txBody>
      </p:sp>
      <p:sp>
        <p:nvSpPr>
          <p:cNvPr id="743" name="Google Shape;743;p94"/>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Origins</a:t>
            </a:r>
            <a:endParaRPr sz="6000">
              <a:solidFill>
                <a:srgbClr val="ED7843"/>
              </a:solidFill>
              <a:latin typeface="Caveat Brush"/>
              <a:ea typeface="Caveat Brush"/>
              <a:cs typeface="Caveat Brush"/>
              <a:sym typeface="Caveat Brush"/>
            </a:endParaRPr>
          </a:p>
        </p:txBody>
      </p:sp>
      <p:sp>
        <p:nvSpPr>
          <p:cNvPr id="744" name="Google Shape;744;p94"/>
          <p:cNvSpPr/>
          <p:nvPr/>
        </p:nvSpPr>
        <p:spPr>
          <a:xfrm>
            <a:off x="3750475" y="187200"/>
            <a:ext cx="4760700" cy="48453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45" name="Google Shape;745;p94"/>
          <p:cNvPicPr preferRelativeResize="0"/>
          <p:nvPr/>
        </p:nvPicPr>
        <p:blipFill>
          <a:blip r:embed="rId4">
            <a:alphaModFix/>
          </a:blip>
          <a:stretch>
            <a:fillRect/>
          </a:stretch>
        </p:blipFill>
        <p:spPr>
          <a:xfrm>
            <a:off x="3892051" y="260238"/>
            <a:ext cx="4477550" cy="4623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p95"/>
          <p:cNvSpPr/>
          <p:nvPr/>
        </p:nvSpPr>
        <p:spPr>
          <a:xfrm>
            <a:off x="1186700" y="928325"/>
            <a:ext cx="6627000" cy="3583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1" name="Google Shape;751;p9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52" name="Google Shape;752;p95"/>
          <p:cNvPicPr preferRelativeResize="0"/>
          <p:nvPr/>
        </p:nvPicPr>
        <p:blipFill>
          <a:blip r:embed="rId4">
            <a:alphaModFix/>
          </a:blip>
          <a:stretch>
            <a:fillRect/>
          </a:stretch>
        </p:blipFill>
        <p:spPr>
          <a:xfrm>
            <a:off x="1330300" y="1004848"/>
            <a:ext cx="6483391" cy="3848475"/>
          </a:xfrm>
          <a:prstGeom prst="rect">
            <a:avLst/>
          </a:prstGeom>
          <a:noFill/>
          <a:ln>
            <a:noFill/>
          </a:ln>
        </p:spPr>
      </p:pic>
      <p:pic>
        <p:nvPicPr>
          <p:cNvPr id="753" name="Google Shape;753;p95"/>
          <p:cNvPicPr preferRelativeResize="0"/>
          <p:nvPr/>
        </p:nvPicPr>
        <p:blipFill>
          <a:blip r:embed="rId5">
            <a:alphaModFix/>
          </a:blip>
          <a:stretch>
            <a:fillRect/>
          </a:stretch>
        </p:blipFill>
        <p:spPr>
          <a:xfrm rot="-599855">
            <a:off x="4288873" y="2038409"/>
            <a:ext cx="566269" cy="566290"/>
          </a:xfrm>
          <a:prstGeom prst="rect">
            <a:avLst/>
          </a:prstGeom>
          <a:noFill/>
          <a:ln>
            <a:noFill/>
          </a:ln>
        </p:spPr>
      </p:pic>
      <p:pic>
        <p:nvPicPr>
          <p:cNvPr id="754" name="Google Shape;754;p95"/>
          <p:cNvPicPr preferRelativeResize="0"/>
          <p:nvPr/>
        </p:nvPicPr>
        <p:blipFill rotWithShape="1">
          <a:blip r:embed="rId6">
            <a:alphaModFix/>
          </a:blip>
          <a:srcRect b="30628" l="8549" r="9710" t="31507"/>
          <a:stretch/>
        </p:blipFill>
        <p:spPr>
          <a:xfrm rot="-484250">
            <a:off x="3772575" y="2757454"/>
            <a:ext cx="1561424" cy="343250"/>
          </a:xfrm>
          <a:prstGeom prst="rect">
            <a:avLst/>
          </a:prstGeom>
          <a:noFill/>
          <a:ln>
            <a:noFill/>
          </a:ln>
        </p:spPr>
      </p:pic>
      <p:pic>
        <p:nvPicPr>
          <p:cNvPr id="755" name="Google Shape;755;p95"/>
          <p:cNvPicPr preferRelativeResize="0"/>
          <p:nvPr/>
        </p:nvPicPr>
        <p:blipFill>
          <a:blip r:embed="rId7">
            <a:alphaModFix/>
          </a:blip>
          <a:stretch>
            <a:fillRect/>
          </a:stretch>
        </p:blipFill>
        <p:spPr>
          <a:xfrm rot="173009">
            <a:off x="1452945" y="1499575"/>
            <a:ext cx="3110560" cy="416000"/>
          </a:xfrm>
          <a:prstGeom prst="rect">
            <a:avLst/>
          </a:prstGeom>
          <a:noFill/>
          <a:ln>
            <a:noFill/>
          </a:ln>
        </p:spPr>
      </p:pic>
      <p:pic>
        <p:nvPicPr>
          <p:cNvPr id="756" name="Google Shape;756;p95"/>
          <p:cNvPicPr preferRelativeResize="0"/>
          <p:nvPr/>
        </p:nvPicPr>
        <p:blipFill>
          <a:blip r:embed="rId8">
            <a:alphaModFix/>
          </a:blip>
          <a:stretch>
            <a:fillRect/>
          </a:stretch>
        </p:blipFill>
        <p:spPr>
          <a:xfrm rot="-1731001">
            <a:off x="3614436" y="2194801"/>
            <a:ext cx="609629" cy="604273"/>
          </a:xfrm>
          <a:prstGeom prst="rect">
            <a:avLst/>
          </a:prstGeom>
          <a:noFill/>
          <a:ln>
            <a:noFill/>
          </a:ln>
        </p:spPr>
      </p:pic>
      <p:sp>
        <p:nvSpPr>
          <p:cNvPr id="757" name="Google Shape;757;p95"/>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Acceptance!</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9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63" name="Google Shape;763;p96"/>
          <p:cNvPicPr preferRelativeResize="0"/>
          <p:nvPr/>
        </p:nvPicPr>
        <p:blipFill>
          <a:blip r:embed="rId4">
            <a:alphaModFix/>
          </a:blip>
          <a:stretch>
            <a:fillRect/>
          </a:stretch>
        </p:blipFill>
        <p:spPr>
          <a:xfrm rot="-302495">
            <a:off x="2884409" y="1806157"/>
            <a:ext cx="1103034" cy="1103034"/>
          </a:xfrm>
          <a:prstGeom prst="rect">
            <a:avLst/>
          </a:prstGeom>
          <a:noFill/>
          <a:ln>
            <a:noFill/>
          </a:ln>
        </p:spPr>
      </p:pic>
      <p:pic>
        <p:nvPicPr>
          <p:cNvPr id="764" name="Google Shape;764;p96"/>
          <p:cNvPicPr preferRelativeResize="0"/>
          <p:nvPr/>
        </p:nvPicPr>
        <p:blipFill>
          <a:blip r:embed="rId5">
            <a:alphaModFix/>
          </a:blip>
          <a:stretch>
            <a:fillRect/>
          </a:stretch>
        </p:blipFill>
        <p:spPr>
          <a:xfrm>
            <a:off x="1437500" y="148775"/>
            <a:ext cx="6269000" cy="4922150"/>
          </a:xfrm>
          <a:prstGeom prst="rect">
            <a:avLst/>
          </a:prstGeom>
          <a:noFill/>
          <a:ln>
            <a:noFill/>
          </a:ln>
        </p:spPr>
      </p:pic>
      <p:sp>
        <p:nvSpPr>
          <p:cNvPr id="765" name="Google Shape;765;p96"/>
          <p:cNvSpPr/>
          <p:nvPr/>
        </p:nvSpPr>
        <p:spPr>
          <a:xfrm>
            <a:off x="1437500" y="148775"/>
            <a:ext cx="6269100" cy="4922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66" name="Google Shape;766;p96"/>
          <p:cNvSpPr txBox="1"/>
          <p:nvPr/>
        </p:nvSpPr>
        <p:spPr>
          <a:xfrm rot="-894253">
            <a:off x="248730" y="459022"/>
            <a:ext cx="5249922" cy="85183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highlight>
                  <a:schemeClr val="lt1"/>
                </a:highlight>
                <a:latin typeface="Caveat Brush"/>
                <a:ea typeface="Caveat Brush"/>
                <a:cs typeface="Caveat Brush"/>
                <a:sym typeface="Caveat Brush"/>
              </a:rPr>
              <a:t>LET’S GOOOOO!</a:t>
            </a:r>
            <a:endParaRPr sz="6000">
              <a:solidFill>
                <a:srgbClr val="ED7843"/>
              </a:solidFill>
              <a:highlight>
                <a:schemeClr val="lt1"/>
              </a:highlight>
              <a:latin typeface="Caveat Brush"/>
              <a:ea typeface="Caveat Brush"/>
              <a:cs typeface="Caveat Brush"/>
              <a:sym typeface="Caveat Brush"/>
            </a:endParaRPr>
          </a:p>
        </p:txBody>
      </p:sp>
      <p:pic>
        <p:nvPicPr>
          <p:cNvPr id="767" name="Google Shape;767;p96"/>
          <p:cNvPicPr preferRelativeResize="0"/>
          <p:nvPr/>
        </p:nvPicPr>
        <p:blipFill>
          <a:blip r:embed="rId4">
            <a:alphaModFix/>
          </a:blip>
          <a:stretch>
            <a:fillRect/>
          </a:stretch>
        </p:blipFill>
        <p:spPr>
          <a:xfrm rot="673723">
            <a:off x="2943051" y="1654851"/>
            <a:ext cx="1195700" cy="1195700"/>
          </a:xfrm>
          <a:prstGeom prst="rect">
            <a:avLst/>
          </a:prstGeom>
          <a:noFill/>
          <a:ln>
            <a:noFill/>
          </a:ln>
        </p:spPr>
      </p:pic>
      <p:pic>
        <p:nvPicPr>
          <p:cNvPr id="768" name="Google Shape;768;p96"/>
          <p:cNvPicPr preferRelativeResize="0"/>
          <p:nvPr/>
        </p:nvPicPr>
        <p:blipFill>
          <a:blip r:embed="rId6">
            <a:alphaModFix/>
          </a:blip>
          <a:stretch>
            <a:fillRect/>
          </a:stretch>
        </p:blipFill>
        <p:spPr>
          <a:xfrm rot="-207783">
            <a:off x="4081969" y="3271597"/>
            <a:ext cx="2077211" cy="165852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9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774" name="Google Shape;774;p97"/>
          <p:cNvPicPr preferRelativeResize="0"/>
          <p:nvPr/>
        </p:nvPicPr>
        <p:blipFill>
          <a:blip r:embed="rId4">
            <a:alphaModFix/>
          </a:blip>
          <a:stretch>
            <a:fillRect/>
          </a:stretch>
        </p:blipFill>
        <p:spPr>
          <a:xfrm>
            <a:off x="1469416" y="299153"/>
            <a:ext cx="6205236" cy="4621400"/>
          </a:xfrm>
          <a:prstGeom prst="rect">
            <a:avLst/>
          </a:prstGeom>
          <a:noFill/>
          <a:ln>
            <a:noFill/>
          </a:ln>
        </p:spPr>
      </p:pic>
      <p:pic>
        <p:nvPicPr>
          <p:cNvPr id="775" name="Google Shape;775;p97"/>
          <p:cNvPicPr preferRelativeResize="0"/>
          <p:nvPr/>
        </p:nvPicPr>
        <p:blipFill>
          <a:blip r:embed="rId5">
            <a:alphaModFix/>
          </a:blip>
          <a:stretch>
            <a:fillRect/>
          </a:stretch>
        </p:blipFill>
        <p:spPr>
          <a:xfrm rot="8">
            <a:off x="3856586" y="441302"/>
            <a:ext cx="1632375" cy="813946"/>
          </a:xfrm>
          <a:prstGeom prst="rect">
            <a:avLst/>
          </a:prstGeom>
          <a:noFill/>
          <a:ln>
            <a:noFill/>
          </a:ln>
        </p:spPr>
      </p:pic>
      <p:pic>
        <p:nvPicPr>
          <p:cNvPr id="776" name="Google Shape;776;p97"/>
          <p:cNvPicPr preferRelativeResize="0"/>
          <p:nvPr/>
        </p:nvPicPr>
        <p:blipFill>
          <a:blip r:embed="rId6">
            <a:alphaModFix/>
          </a:blip>
          <a:stretch>
            <a:fillRect/>
          </a:stretch>
        </p:blipFill>
        <p:spPr>
          <a:xfrm>
            <a:off x="4431652" y="1408725"/>
            <a:ext cx="482250" cy="482250"/>
          </a:xfrm>
          <a:prstGeom prst="rect">
            <a:avLst/>
          </a:prstGeom>
          <a:noFill/>
          <a:ln>
            <a:noFill/>
          </a:ln>
        </p:spPr>
      </p:pic>
      <p:pic>
        <p:nvPicPr>
          <p:cNvPr id="777" name="Google Shape;777;p97"/>
          <p:cNvPicPr preferRelativeResize="0"/>
          <p:nvPr/>
        </p:nvPicPr>
        <p:blipFill>
          <a:blip r:embed="rId7">
            <a:alphaModFix/>
          </a:blip>
          <a:stretch>
            <a:fillRect/>
          </a:stretch>
        </p:blipFill>
        <p:spPr>
          <a:xfrm rot="-271399">
            <a:off x="824900" y="1524035"/>
            <a:ext cx="2939824" cy="393175"/>
          </a:xfrm>
          <a:prstGeom prst="rect">
            <a:avLst/>
          </a:prstGeom>
          <a:noFill/>
          <a:ln>
            <a:noFill/>
          </a:ln>
        </p:spPr>
      </p:pic>
      <p:sp>
        <p:nvSpPr>
          <p:cNvPr id="778" name="Google Shape;778;p97"/>
          <p:cNvSpPr/>
          <p:nvPr/>
        </p:nvSpPr>
        <p:spPr>
          <a:xfrm>
            <a:off x="1393025" y="299150"/>
            <a:ext cx="6368100" cy="4621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9" name="Google Shape;779;p97"/>
          <p:cNvSpPr txBox="1"/>
          <p:nvPr/>
        </p:nvSpPr>
        <p:spPr>
          <a:xfrm rot="-894253">
            <a:off x="368989" y="-120928"/>
            <a:ext cx="5249922" cy="86922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highlight>
                  <a:schemeClr val="lt1"/>
                </a:highlight>
                <a:latin typeface="Caveat Brush"/>
                <a:ea typeface="Caveat Brush"/>
                <a:cs typeface="Caveat Brush"/>
                <a:sym typeface="Caveat Brush"/>
              </a:rPr>
              <a:t>Uh oh!</a:t>
            </a:r>
            <a:endParaRPr sz="6000">
              <a:solidFill>
                <a:srgbClr val="ED7843"/>
              </a:solidFill>
              <a:highlight>
                <a:schemeClr val="lt1"/>
              </a:highlight>
              <a:latin typeface="Caveat Brush"/>
              <a:ea typeface="Caveat Brush"/>
              <a:cs typeface="Caveat Brush"/>
              <a:sym typeface="Caveat Brush"/>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sp>
        <p:nvSpPr>
          <p:cNvPr id="784" name="Google Shape;784;p9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85" name="Google Shape;785;p98"/>
          <p:cNvSpPr txBox="1"/>
          <p:nvPr/>
        </p:nvSpPr>
        <p:spPr>
          <a:xfrm>
            <a:off x="563025" y="1080775"/>
            <a:ext cx="6126600" cy="3201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Recognizing</a:t>
            </a:r>
            <a:r>
              <a:rPr b="1" lang="en" sz="2600">
                <a:solidFill>
                  <a:srgbClr val="BA3911"/>
                </a:solidFill>
                <a:latin typeface="Montserrat"/>
                <a:ea typeface="Montserrat"/>
                <a:cs typeface="Montserrat"/>
                <a:sym typeface="Montserrat"/>
              </a:rPr>
              <a:t> </a:t>
            </a:r>
            <a:r>
              <a:rPr lang="en" sz="2600">
                <a:solidFill>
                  <a:srgbClr val="BA3911"/>
                </a:solidFill>
                <a:latin typeface="Montserrat"/>
                <a:ea typeface="Montserrat"/>
                <a:cs typeface="Montserrat"/>
                <a:sym typeface="Montserrat"/>
              </a:rPr>
              <a:t>differences’</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between my knowledge of</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Growing niche field</a:t>
            </a:r>
            <a:endParaRPr sz="2600">
              <a:solidFill>
                <a:srgbClr val="BA3911"/>
              </a:solidFill>
              <a:latin typeface="Montserrat"/>
              <a:ea typeface="Montserrat"/>
              <a:cs typeface="Montserrat"/>
              <a:sym typeface="Montserrat"/>
            </a:endParaRPr>
          </a:p>
          <a:p>
            <a:pPr indent="45720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vs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Open source library of 15+ years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786" name="Google Shape;786;p98"/>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Uh oh!</a:t>
            </a:r>
            <a:endParaRPr sz="6000">
              <a:solidFill>
                <a:srgbClr val="ED7843"/>
              </a:solidFill>
              <a:latin typeface="Caveat Brush"/>
              <a:ea typeface="Caveat Brush"/>
              <a:cs typeface="Caveat Brush"/>
              <a:sym typeface="Caveat Brush"/>
            </a:endParaRPr>
          </a:p>
        </p:txBody>
      </p:sp>
      <p:pic>
        <p:nvPicPr>
          <p:cNvPr id="787" name="Google Shape;787;p98"/>
          <p:cNvPicPr preferRelativeResize="0"/>
          <p:nvPr/>
        </p:nvPicPr>
        <p:blipFill>
          <a:blip r:embed="rId4">
            <a:alphaModFix/>
          </a:blip>
          <a:stretch>
            <a:fillRect/>
          </a:stretch>
        </p:blipFill>
        <p:spPr>
          <a:xfrm rot="17">
            <a:off x="6973254" y="2571755"/>
            <a:ext cx="1585894" cy="1585914"/>
          </a:xfrm>
          <a:prstGeom prst="rect">
            <a:avLst/>
          </a:prstGeom>
          <a:noFill/>
          <a:ln>
            <a:noFill/>
          </a:ln>
        </p:spPr>
      </p:pic>
      <p:pic>
        <p:nvPicPr>
          <p:cNvPr id="788" name="Google Shape;788;p98"/>
          <p:cNvPicPr preferRelativeResize="0"/>
          <p:nvPr/>
        </p:nvPicPr>
        <p:blipFill>
          <a:blip r:embed="rId5">
            <a:alphaModFix/>
          </a:blip>
          <a:stretch>
            <a:fillRect/>
          </a:stretch>
        </p:blipFill>
        <p:spPr>
          <a:xfrm>
            <a:off x="6581025" y="928325"/>
            <a:ext cx="2370350" cy="11383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sp>
        <p:nvSpPr>
          <p:cNvPr id="793" name="Google Shape;793;p9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94" name="Google Shape;794;p99"/>
          <p:cNvSpPr txBox="1"/>
          <p:nvPr/>
        </p:nvSpPr>
        <p:spPr>
          <a:xfrm>
            <a:off x="563025" y="1080775"/>
            <a:ext cx="6126600" cy="28014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Recognizing</a:t>
            </a:r>
            <a:r>
              <a:rPr b="1" lang="en" sz="2600">
                <a:solidFill>
                  <a:srgbClr val="BA3911"/>
                </a:solidFill>
                <a:latin typeface="Montserrat"/>
                <a:ea typeface="Montserrat"/>
                <a:cs typeface="Montserrat"/>
                <a:sym typeface="Montserrat"/>
              </a:rPr>
              <a:t> </a:t>
            </a:r>
            <a:r>
              <a:rPr lang="en" sz="2600">
                <a:solidFill>
                  <a:srgbClr val="BA3911"/>
                </a:solidFill>
                <a:latin typeface="Montserrat"/>
                <a:ea typeface="Montserrat"/>
                <a:cs typeface="Montserrat"/>
                <a:sym typeface="Montserrat"/>
              </a:rPr>
              <a:t>differences between</a:t>
            </a:r>
            <a:endParaRPr sz="2600">
              <a:solidFill>
                <a:srgbClr val="BA3911"/>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 </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Few players</a:t>
            </a:r>
            <a:endParaRPr sz="2600">
              <a:solidFill>
                <a:srgbClr val="BA3911"/>
              </a:solidFill>
              <a:latin typeface="Montserrat"/>
              <a:ea typeface="Montserrat"/>
              <a:cs typeface="Montserrat"/>
              <a:sym typeface="Montserrat"/>
            </a:endParaRPr>
          </a:p>
          <a:p>
            <a:pPr indent="457200" lvl="0" marL="914400" rtl="0" algn="l">
              <a:lnSpc>
                <a:spcPct val="100000"/>
              </a:lnSpc>
              <a:spcBef>
                <a:spcPts val="0"/>
              </a:spcBef>
              <a:spcAft>
                <a:spcPts val="0"/>
              </a:spcAft>
              <a:buNone/>
            </a:pPr>
            <a:r>
              <a:rPr lang="en" sz="2600">
                <a:solidFill>
                  <a:srgbClr val="BA3911"/>
                </a:solidFill>
                <a:latin typeface="Montserrat"/>
                <a:ea typeface="Montserrat"/>
                <a:cs typeface="Montserrat"/>
                <a:sym typeface="Montserrat"/>
              </a:rPr>
              <a:t>vs</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Many players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795" name="Google Shape;795;p99"/>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Font typeface="Arial"/>
              <a:buNone/>
            </a:pPr>
            <a:r>
              <a:rPr lang="en" sz="6000">
                <a:solidFill>
                  <a:srgbClr val="ED7843"/>
                </a:solidFill>
                <a:latin typeface="Caveat Brush"/>
                <a:ea typeface="Caveat Brush"/>
                <a:cs typeface="Caveat Brush"/>
                <a:sym typeface="Caveat Brush"/>
              </a:rPr>
              <a:t>Uh oh!</a:t>
            </a:r>
            <a:endParaRPr sz="6000">
              <a:solidFill>
                <a:srgbClr val="ED7843"/>
              </a:solidFill>
              <a:latin typeface="Caveat Brush"/>
              <a:ea typeface="Caveat Brush"/>
              <a:cs typeface="Caveat Brush"/>
              <a:sym typeface="Caveat Brush"/>
            </a:endParaRPr>
          </a:p>
          <a:p>
            <a:pPr indent="0" lvl="0" marL="0" marR="0" rtl="0" algn="l">
              <a:lnSpc>
                <a:spcPct val="90000"/>
              </a:lnSpc>
              <a:spcBef>
                <a:spcPts val="0"/>
              </a:spcBef>
              <a:spcAft>
                <a:spcPts val="0"/>
              </a:spcAft>
              <a:buNone/>
            </a:pPr>
            <a:r>
              <a:t/>
            </a:r>
            <a:endParaRPr sz="6000">
              <a:solidFill>
                <a:srgbClr val="ED7843"/>
              </a:solidFill>
              <a:latin typeface="Caveat Brush"/>
              <a:ea typeface="Caveat Brush"/>
              <a:cs typeface="Caveat Brush"/>
              <a:sym typeface="Caveat Brush"/>
            </a:endParaRPr>
          </a:p>
        </p:txBody>
      </p:sp>
      <p:sp>
        <p:nvSpPr>
          <p:cNvPr id="796" name="Google Shape;796;p99"/>
          <p:cNvSpPr txBox="1"/>
          <p:nvPr/>
        </p:nvSpPr>
        <p:spPr>
          <a:xfrm>
            <a:off x="1083000" y="3536150"/>
            <a:ext cx="6978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1F2328"/>
                </a:solidFill>
                <a:highlight>
                  <a:srgbClr val="FFFFFF"/>
                </a:highlight>
                <a:latin typeface="Georgia"/>
                <a:ea typeface="Georgia"/>
                <a:cs typeface="Georgia"/>
                <a:sym typeface="Georgia"/>
              </a:rPr>
              <a:t> “Over </a:t>
            </a:r>
            <a:r>
              <a:rPr b="1" lang="en" sz="1800">
                <a:solidFill>
                  <a:srgbClr val="1F2328"/>
                </a:solidFill>
                <a:highlight>
                  <a:srgbClr val="FFFFFF"/>
                </a:highlight>
                <a:latin typeface="Georgia"/>
                <a:ea typeface="Georgia"/>
                <a:cs typeface="Georgia"/>
                <a:sym typeface="Georgia"/>
              </a:rPr>
              <a:t>32,000 packages</a:t>
            </a:r>
            <a:r>
              <a:rPr lang="en" sz="1800">
                <a:solidFill>
                  <a:srgbClr val="1F2328"/>
                </a:solidFill>
                <a:highlight>
                  <a:srgbClr val="FFFFFF"/>
                </a:highlight>
                <a:latin typeface="Georgia"/>
                <a:ea typeface="Georgia"/>
                <a:cs typeface="Georgia"/>
                <a:sym typeface="Georgia"/>
              </a:rPr>
              <a:t> on GitHub depend on NumPy, and</a:t>
            </a:r>
            <a:endParaRPr sz="1800">
              <a:solidFill>
                <a:srgbClr val="1F2328"/>
              </a:solidFill>
              <a:highlight>
                <a:srgbClr val="FFFFFF"/>
              </a:highlight>
              <a:latin typeface="Georgia"/>
              <a:ea typeface="Georgia"/>
              <a:cs typeface="Georgia"/>
              <a:sym typeface="Georgia"/>
            </a:endParaRPr>
          </a:p>
          <a:p>
            <a:pPr indent="0" lvl="0" marL="0" rtl="0" algn="ctr">
              <a:spcBef>
                <a:spcPts val="0"/>
              </a:spcBef>
              <a:spcAft>
                <a:spcPts val="0"/>
              </a:spcAft>
              <a:buNone/>
            </a:pPr>
            <a:r>
              <a:rPr b="1" lang="en" sz="1800">
                <a:solidFill>
                  <a:srgbClr val="1F2328"/>
                </a:solidFill>
                <a:highlight>
                  <a:srgbClr val="FFFFFF"/>
                </a:highlight>
                <a:latin typeface="Georgia"/>
                <a:ea typeface="Georgia"/>
                <a:cs typeface="Georgia"/>
                <a:sym typeface="Georgia"/>
              </a:rPr>
              <a:t>6 million users</a:t>
            </a:r>
            <a:r>
              <a:rPr lang="en" sz="1800">
                <a:solidFill>
                  <a:srgbClr val="1F2328"/>
                </a:solidFill>
                <a:highlight>
                  <a:srgbClr val="FFFFFF"/>
                </a:highlight>
                <a:latin typeface="Georgia"/>
                <a:ea typeface="Georgia"/>
                <a:cs typeface="Georgia"/>
                <a:sym typeface="Georgia"/>
              </a:rPr>
              <a:t> visit our website every month.”</a:t>
            </a:r>
            <a:endParaRPr sz="2000">
              <a:latin typeface="Georgia"/>
              <a:ea typeface="Georgia"/>
              <a:cs typeface="Georgia"/>
              <a:sym typeface="Georgia"/>
            </a:endParaRPr>
          </a:p>
        </p:txBody>
      </p:sp>
      <p:sp>
        <p:nvSpPr>
          <p:cNvPr id="797" name="Google Shape;797;p99"/>
          <p:cNvSpPr/>
          <p:nvPr/>
        </p:nvSpPr>
        <p:spPr>
          <a:xfrm>
            <a:off x="1218200" y="3352450"/>
            <a:ext cx="6735600" cy="1178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1" name="Shape 801"/>
        <p:cNvGrpSpPr/>
        <p:nvPr/>
      </p:nvGrpSpPr>
      <p:grpSpPr>
        <a:xfrm>
          <a:off x="0" y="0"/>
          <a:ext cx="0" cy="0"/>
          <a:chOff x="0" y="0"/>
          <a:chExt cx="0" cy="0"/>
        </a:xfrm>
      </p:grpSpPr>
      <p:sp>
        <p:nvSpPr>
          <p:cNvPr id="802" name="Google Shape;802;p10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3" name="Google Shape;803;p100"/>
          <p:cNvSpPr txBox="1"/>
          <p:nvPr/>
        </p:nvSpPr>
        <p:spPr>
          <a:xfrm>
            <a:off x="563025" y="1080775"/>
            <a:ext cx="68460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Build on existing 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create something new</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Tell a story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technical info</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Driven by community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show artistic vision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04" name="Google Shape;804;p100"/>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Challenge</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0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10" name="Google Shape;810;p101"/>
          <p:cNvSpPr txBox="1"/>
          <p:nvPr/>
        </p:nvSpPr>
        <p:spPr>
          <a:xfrm>
            <a:off x="563025" y="1080775"/>
            <a:ext cx="68460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Build on existing 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create something new</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Tell a story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technical info</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Driven by community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show artistic vision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11" name="Google Shape;811;p10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12" name="Google Shape;812;p101"/>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Challenge</a:t>
            </a:r>
            <a:endParaRPr sz="6000">
              <a:solidFill>
                <a:srgbClr val="ED7843"/>
              </a:solidFill>
              <a:latin typeface="Caveat Brush"/>
              <a:ea typeface="Caveat Brush"/>
              <a:cs typeface="Caveat Brush"/>
              <a:sym typeface="Caveat Brush"/>
            </a:endParaRPr>
          </a:p>
        </p:txBody>
      </p:sp>
      <p:pic>
        <p:nvPicPr>
          <p:cNvPr id="813" name="Google Shape;813;p101"/>
          <p:cNvPicPr preferRelativeResize="0"/>
          <p:nvPr/>
        </p:nvPicPr>
        <p:blipFill rotWithShape="1">
          <a:blip r:embed="rId4">
            <a:alphaModFix/>
          </a:blip>
          <a:srcRect b="0" l="-3062" r="50804" t="0"/>
          <a:stretch/>
        </p:blipFill>
        <p:spPr>
          <a:xfrm>
            <a:off x="2025075" y="991113"/>
            <a:ext cx="5250000" cy="3781126"/>
          </a:xfrm>
          <a:prstGeom prst="rect">
            <a:avLst/>
          </a:prstGeom>
          <a:noFill/>
          <a:ln>
            <a:noFill/>
          </a:ln>
        </p:spPr>
      </p:pic>
      <p:sp>
        <p:nvSpPr>
          <p:cNvPr id="814" name="Google Shape;814;p101"/>
          <p:cNvSpPr/>
          <p:nvPr/>
        </p:nvSpPr>
        <p:spPr>
          <a:xfrm>
            <a:off x="2724825" y="1393025"/>
            <a:ext cx="4102500" cy="857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15" name="Google Shape;815;p101"/>
          <p:cNvSpPr txBox="1"/>
          <p:nvPr/>
        </p:nvSpPr>
        <p:spPr>
          <a:xfrm>
            <a:off x="2790375" y="1255250"/>
            <a:ext cx="39714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latin typeface="Montserrat"/>
                <a:ea typeface="Montserrat"/>
                <a:cs typeface="Montserrat"/>
                <a:sym typeface="Montserrat"/>
              </a:rPr>
              <a:t>Innovate</a:t>
            </a:r>
            <a:r>
              <a:rPr b="1" lang="en" sz="2900">
                <a:latin typeface="Montserrat"/>
                <a:ea typeface="Montserrat"/>
                <a:cs typeface="Montserrat"/>
                <a:sym typeface="Montserrat"/>
              </a:rPr>
              <a:t>!</a:t>
            </a:r>
            <a:endParaRPr b="1" sz="2900">
              <a:latin typeface="Montserrat"/>
              <a:ea typeface="Montserrat"/>
              <a:cs typeface="Montserrat"/>
              <a:sym typeface="Montserrat"/>
            </a:endParaRPr>
          </a:p>
          <a:p>
            <a:pPr indent="457200" lvl="0" marL="1371600" rtl="0" algn="l">
              <a:spcBef>
                <a:spcPts val="0"/>
              </a:spcBef>
              <a:spcAft>
                <a:spcPts val="0"/>
              </a:spcAft>
              <a:buNone/>
            </a:pPr>
            <a:r>
              <a:rPr b="1" lang="en" sz="2900">
                <a:latin typeface="Montserrat"/>
                <a:ea typeface="Montserrat"/>
                <a:cs typeface="Montserrat"/>
                <a:sym typeface="Montserrat"/>
              </a:rPr>
              <a:t>  Respect!</a:t>
            </a:r>
            <a:endParaRPr b="1" sz="2900">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9" name="Shape 819"/>
        <p:cNvGrpSpPr/>
        <p:nvPr/>
      </p:nvGrpSpPr>
      <p:grpSpPr>
        <a:xfrm>
          <a:off x="0" y="0"/>
          <a:ext cx="0" cy="0"/>
          <a:chOff x="0" y="0"/>
          <a:chExt cx="0" cy="0"/>
        </a:xfrm>
      </p:grpSpPr>
      <p:sp>
        <p:nvSpPr>
          <p:cNvPr id="820" name="Google Shape;820;p10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1" name="Google Shape;821;p102"/>
          <p:cNvSpPr txBox="1"/>
          <p:nvPr/>
        </p:nvSpPr>
        <p:spPr>
          <a:xfrm>
            <a:off x="563025" y="1080775"/>
            <a:ext cx="68460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Build on existing 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create something new</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Tell a story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technical info</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Driven by community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show artistic vision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22" name="Google Shape;822;p10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3" name="Google Shape;823;p102"/>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Challenge</a:t>
            </a:r>
            <a:endParaRPr sz="6000">
              <a:solidFill>
                <a:srgbClr val="ED7843"/>
              </a:solidFill>
              <a:latin typeface="Caveat Brush"/>
              <a:ea typeface="Caveat Brush"/>
              <a:cs typeface="Caveat Brush"/>
              <a:sym typeface="Caveat Brush"/>
            </a:endParaRPr>
          </a:p>
        </p:txBody>
      </p:sp>
      <p:sp>
        <p:nvSpPr>
          <p:cNvPr id="824" name="Google Shape;824;p102"/>
          <p:cNvSpPr/>
          <p:nvPr/>
        </p:nvSpPr>
        <p:spPr>
          <a:xfrm>
            <a:off x="2724825" y="1393025"/>
            <a:ext cx="4102500" cy="857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25" name="Google Shape;825;p102"/>
          <p:cNvPicPr preferRelativeResize="0"/>
          <p:nvPr/>
        </p:nvPicPr>
        <p:blipFill>
          <a:blip r:embed="rId4">
            <a:alphaModFix/>
          </a:blip>
          <a:stretch>
            <a:fillRect/>
          </a:stretch>
        </p:blipFill>
        <p:spPr>
          <a:xfrm>
            <a:off x="2241775" y="998100"/>
            <a:ext cx="5312475" cy="3900475"/>
          </a:xfrm>
          <a:prstGeom prst="rect">
            <a:avLst/>
          </a:prstGeom>
          <a:noFill/>
          <a:ln>
            <a:noFill/>
          </a:ln>
        </p:spPr>
      </p:pic>
      <p:sp>
        <p:nvSpPr>
          <p:cNvPr id="826" name="Google Shape;826;p102"/>
          <p:cNvSpPr/>
          <p:nvPr/>
        </p:nvSpPr>
        <p:spPr>
          <a:xfrm>
            <a:off x="2724825" y="1393025"/>
            <a:ext cx="4286400" cy="857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7" name="Google Shape;827;p102"/>
          <p:cNvSpPr txBox="1"/>
          <p:nvPr/>
        </p:nvSpPr>
        <p:spPr>
          <a:xfrm>
            <a:off x="3494575" y="1458725"/>
            <a:ext cx="2996100" cy="7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latin typeface="Montserrat"/>
                <a:ea typeface="Montserrat"/>
                <a:cs typeface="Montserrat"/>
                <a:sym typeface="Montserrat"/>
              </a:rPr>
              <a:t>Can I do both?</a:t>
            </a:r>
            <a:endParaRPr b="1" sz="2900">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1" name="Shape 831"/>
        <p:cNvGrpSpPr/>
        <p:nvPr/>
      </p:nvGrpSpPr>
      <p:grpSpPr>
        <a:xfrm>
          <a:off x="0" y="0"/>
          <a:ext cx="0" cy="0"/>
          <a:chOff x="0" y="0"/>
          <a:chExt cx="0" cy="0"/>
        </a:xfrm>
      </p:grpSpPr>
      <p:sp>
        <p:nvSpPr>
          <p:cNvPr id="832" name="Google Shape;832;p10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3" name="Google Shape;833;p103"/>
          <p:cNvSpPr txBox="1"/>
          <p:nvPr/>
        </p:nvSpPr>
        <p:spPr>
          <a:xfrm>
            <a:off x="563025" y="1080775"/>
            <a:ext cx="68460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Build on existing 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create something new</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Tell a story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technical info</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Driven by community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show artistic vision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34" name="Google Shape;834;p10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5" name="Google Shape;835;p103"/>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Challenge</a:t>
            </a:r>
            <a:endParaRPr sz="6000">
              <a:solidFill>
                <a:srgbClr val="ED7843"/>
              </a:solidFill>
              <a:latin typeface="Caveat Brush"/>
              <a:ea typeface="Caveat Brush"/>
              <a:cs typeface="Caveat Brush"/>
              <a:sym typeface="Caveat Brush"/>
            </a:endParaRPr>
          </a:p>
        </p:txBody>
      </p:sp>
      <p:sp>
        <p:nvSpPr>
          <p:cNvPr id="836" name="Google Shape;836;p103"/>
          <p:cNvSpPr/>
          <p:nvPr/>
        </p:nvSpPr>
        <p:spPr>
          <a:xfrm>
            <a:off x="2724825" y="1393025"/>
            <a:ext cx="4102500" cy="857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37" name="Google Shape;837;p103"/>
          <p:cNvPicPr preferRelativeResize="0"/>
          <p:nvPr/>
        </p:nvPicPr>
        <p:blipFill>
          <a:blip r:embed="rId4">
            <a:alphaModFix/>
          </a:blip>
          <a:stretch>
            <a:fillRect/>
          </a:stretch>
        </p:blipFill>
        <p:spPr>
          <a:xfrm>
            <a:off x="2151076" y="1054625"/>
            <a:ext cx="5250000" cy="3654112"/>
          </a:xfrm>
          <a:prstGeom prst="rect">
            <a:avLst/>
          </a:prstGeom>
          <a:noFill/>
          <a:ln>
            <a:noFill/>
          </a:ln>
        </p:spPr>
      </p:pic>
      <p:sp>
        <p:nvSpPr>
          <p:cNvPr id="838" name="Google Shape;838;p103"/>
          <p:cNvSpPr/>
          <p:nvPr/>
        </p:nvSpPr>
        <p:spPr>
          <a:xfrm>
            <a:off x="2847300" y="1524425"/>
            <a:ext cx="3505500" cy="726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9" name="Google Shape;839;p103"/>
          <p:cNvSpPr txBox="1"/>
          <p:nvPr/>
        </p:nvSpPr>
        <p:spPr>
          <a:xfrm>
            <a:off x="2641350" y="1524425"/>
            <a:ext cx="3861300" cy="7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Montserrat"/>
                <a:ea typeface="Montserrat"/>
                <a:cs typeface="Montserrat"/>
                <a:sym typeface="Montserrat"/>
              </a:rPr>
              <a:t>Let’s look at existing works that already do both!</a:t>
            </a:r>
            <a:endParaRPr b="1" sz="19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p32"/>
          <p:cNvPicPr preferRelativeResize="0"/>
          <p:nvPr/>
        </p:nvPicPr>
        <p:blipFill>
          <a:blip r:embed="rId4">
            <a:alphaModFix/>
          </a:blip>
          <a:stretch>
            <a:fillRect/>
          </a:stretch>
        </p:blipFill>
        <p:spPr>
          <a:xfrm>
            <a:off x="4926075" y="284050"/>
            <a:ext cx="3810000" cy="3810000"/>
          </a:xfrm>
          <a:prstGeom prst="rect">
            <a:avLst/>
          </a:prstGeom>
          <a:noFill/>
          <a:ln>
            <a:noFill/>
          </a:ln>
        </p:spPr>
      </p:pic>
      <p:sp>
        <p:nvSpPr>
          <p:cNvPr id="205" name="Google Shape;205;p32"/>
          <p:cNvSpPr txBox="1"/>
          <p:nvPr/>
        </p:nvSpPr>
        <p:spPr>
          <a:xfrm>
            <a:off x="4770525" y="4276925"/>
            <a:ext cx="4121100" cy="514500"/>
          </a:xfrm>
          <a:prstGeom prst="rect">
            <a:avLst/>
          </a:prstGeom>
          <a:noFill/>
          <a:ln>
            <a:noFill/>
          </a:ln>
        </p:spPr>
        <p:txBody>
          <a:bodyPr anchorCtr="0" anchor="t" bIns="0" lIns="0" spcFirstLastPara="1" rIns="0" wrap="square" tIns="0">
            <a:spAutoFit/>
          </a:bodyPr>
          <a:lstStyle/>
          <a:p>
            <a:pPr indent="0" lvl="0" marL="0" rtl="0" algn="ctr">
              <a:lnSpc>
                <a:spcPct val="87997"/>
              </a:lnSpc>
              <a:spcBef>
                <a:spcPts val="0"/>
              </a:spcBef>
              <a:spcAft>
                <a:spcPts val="0"/>
              </a:spcAft>
              <a:buNone/>
            </a:pPr>
            <a:r>
              <a:rPr lang="en" sz="1899">
                <a:solidFill>
                  <a:srgbClr val="BA3911"/>
                </a:solidFill>
                <a:latin typeface="Montserrat"/>
                <a:ea typeface="Montserrat"/>
                <a:cs typeface="Montserrat"/>
                <a:sym typeface="Montserrat"/>
              </a:rPr>
              <a:t>heyzine.com/flip-book/3e66a13901</a:t>
            </a:r>
            <a:endParaRPr sz="100">
              <a:solidFill>
                <a:srgbClr val="BA3911"/>
              </a:solidFill>
              <a:latin typeface="Montserrat"/>
              <a:ea typeface="Montserrat"/>
              <a:cs typeface="Montserrat"/>
              <a:sym typeface="Montserrat"/>
            </a:endParaRPr>
          </a:p>
          <a:p>
            <a:pPr indent="0" lvl="0" marL="0" marR="0" rtl="0" algn="ctr">
              <a:lnSpc>
                <a:spcPct val="87997"/>
              </a:lnSpc>
              <a:spcBef>
                <a:spcPts val="0"/>
              </a:spcBef>
              <a:spcAft>
                <a:spcPts val="0"/>
              </a:spcAft>
              <a:buNone/>
            </a:pPr>
            <a:r>
              <a:t/>
            </a:r>
            <a:endParaRPr sz="1899">
              <a:solidFill>
                <a:srgbClr val="BA3911"/>
              </a:solidFill>
              <a:latin typeface="Montserrat"/>
              <a:ea typeface="Montserrat"/>
              <a:cs typeface="Montserrat"/>
              <a:sym typeface="Montserrat"/>
            </a:endParaRPr>
          </a:p>
        </p:txBody>
      </p:sp>
      <p:pic>
        <p:nvPicPr>
          <p:cNvPr id="206" name="Google Shape;206;p32"/>
          <p:cNvPicPr preferRelativeResize="0"/>
          <p:nvPr/>
        </p:nvPicPr>
        <p:blipFill>
          <a:blip r:embed="rId5">
            <a:alphaModFix/>
          </a:blip>
          <a:stretch>
            <a:fillRect/>
          </a:stretch>
        </p:blipFill>
        <p:spPr>
          <a:xfrm>
            <a:off x="856550" y="436450"/>
            <a:ext cx="2082575" cy="2900725"/>
          </a:xfrm>
          <a:prstGeom prst="rect">
            <a:avLst/>
          </a:prstGeom>
          <a:noFill/>
          <a:ln>
            <a:noFill/>
          </a:ln>
        </p:spPr>
      </p:pic>
      <p:sp>
        <p:nvSpPr>
          <p:cNvPr id="207" name="Google Shape;207;p32"/>
          <p:cNvSpPr/>
          <p:nvPr/>
        </p:nvSpPr>
        <p:spPr>
          <a:xfrm rot="5400000">
            <a:off x="354475" y="771700"/>
            <a:ext cx="3026400" cy="2051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 name="Google Shape;208;p32"/>
          <p:cNvSpPr/>
          <p:nvPr/>
        </p:nvSpPr>
        <p:spPr>
          <a:xfrm>
            <a:off x="2317675" y="2947675"/>
            <a:ext cx="1466700" cy="1867500"/>
          </a:xfrm>
          <a:prstGeom prst="rect">
            <a:avLst/>
          </a:prstGeom>
          <a:solidFill>
            <a:schemeClr val="lt1"/>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9" name="Google Shape;209;p32"/>
          <p:cNvSpPr txBox="1"/>
          <p:nvPr/>
        </p:nvSpPr>
        <p:spPr>
          <a:xfrm>
            <a:off x="2342125" y="2978275"/>
            <a:ext cx="1466700" cy="51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latin typeface="Calibri"/>
                <a:ea typeface="Calibri"/>
                <a:cs typeface="Calibri"/>
                <a:sym typeface="Calibri"/>
              </a:rPr>
              <a:t>PRINT</a:t>
            </a:r>
            <a:endParaRPr sz="2400">
              <a:latin typeface="Calibri"/>
              <a:ea typeface="Calibri"/>
              <a:cs typeface="Calibri"/>
              <a:sym typeface="Calibri"/>
            </a:endParaRPr>
          </a:p>
          <a:p>
            <a:pPr indent="0" lvl="0" marL="0" rtl="0" algn="l">
              <a:lnSpc>
                <a:spcPct val="150000"/>
              </a:lnSpc>
              <a:spcBef>
                <a:spcPts val="0"/>
              </a:spcBef>
              <a:spcAft>
                <a:spcPts val="0"/>
              </a:spcAft>
              <a:buNone/>
            </a:pPr>
            <a:r>
              <a:rPr lang="en" sz="2400">
                <a:solidFill>
                  <a:srgbClr val="888888"/>
                </a:solidFill>
                <a:latin typeface="Calibri"/>
                <a:ea typeface="Calibri"/>
                <a:cs typeface="Calibri"/>
                <a:sym typeface="Calibri"/>
              </a:rPr>
              <a:t>OPEN</a:t>
            </a:r>
            <a:br>
              <a:rPr lang="en" sz="2400">
                <a:solidFill>
                  <a:srgbClr val="888888"/>
                </a:solidFill>
                <a:latin typeface="Calibri"/>
                <a:ea typeface="Calibri"/>
                <a:cs typeface="Calibri"/>
                <a:sym typeface="Calibri"/>
              </a:rPr>
            </a:br>
            <a:r>
              <a:rPr lang="en" sz="2400">
                <a:solidFill>
                  <a:srgbClr val="888888"/>
                </a:solidFill>
                <a:latin typeface="Calibri"/>
                <a:ea typeface="Calibri"/>
                <a:cs typeface="Calibri"/>
                <a:sym typeface="Calibri"/>
              </a:rPr>
              <a:t>DELETE</a:t>
            </a:r>
            <a:endParaRPr sz="2400">
              <a:solidFill>
                <a:srgbClr val="888888"/>
              </a:solidFill>
              <a:latin typeface="Calibri"/>
              <a:ea typeface="Calibri"/>
              <a:cs typeface="Calibri"/>
              <a:sym typeface="Calibri"/>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p:txBody>
      </p:sp>
      <p:sp>
        <p:nvSpPr>
          <p:cNvPr id="210" name="Google Shape;210;p32"/>
          <p:cNvSpPr/>
          <p:nvPr/>
        </p:nvSpPr>
        <p:spPr>
          <a:xfrm rot="-1098949">
            <a:off x="2939536" y="3502202"/>
            <a:ext cx="902537" cy="1162021"/>
          </a:xfrm>
          <a:prstGeom prst="flowChartDecision">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1" name="Google Shape;211;p32"/>
          <p:cNvPicPr preferRelativeResize="0"/>
          <p:nvPr/>
        </p:nvPicPr>
        <p:blipFill>
          <a:blip r:embed="rId6">
            <a:alphaModFix/>
          </a:blip>
          <a:stretch>
            <a:fillRect/>
          </a:stretch>
        </p:blipFill>
        <p:spPr>
          <a:xfrm rot="-1124012">
            <a:off x="2815462" y="3447028"/>
            <a:ext cx="1018625" cy="101860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3" name="Shape 843"/>
        <p:cNvGrpSpPr/>
        <p:nvPr/>
      </p:nvGrpSpPr>
      <p:grpSpPr>
        <a:xfrm>
          <a:off x="0" y="0"/>
          <a:ext cx="0" cy="0"/>
          <a:chOff x="0" y="0"/>
          <a:chExt cx="0" cy="0"/>
        </a:xfrm>
      </p:grpSpPr>
      <p:sp>
        <p:nvSpPr>
          <p:cNvPr id="844" name="Google Shape;844;p10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5" name="Google Shape;845;p104"/>
          <p:cNvSpPr txBox="1"/>
          <p:nvPr/>
        </p:nvSpPr>
        <p:spPr>
          <a:xfrm>
            <a:off x="563025" y="1080775"/>
            <a:ext cx="6846000" cy="3601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Build on existing 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create something new</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Tell a story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technical info</a:t>
            </a:r>
            <a:endParaRPr sz="2600">
              <a:solidFill>
                <a:srgbClr val="BA3911"/>
              </a:solidFill>
              <a:latin typeface="Montserrat"/>
              <a:ea typeface="Montserrat"/>
              <a:cs typeface="Montserrat"/>
              <a:sym typeface="Montserrat"/>
            </a:endParaRPr>
          </a:p>
          <a:p>
            <a:pPr indent="0" lvl="0" marL="914400" rtl="0" algn="l">
              <a:spcBef>
                <a:spcPts val="0"/>
              </a:spcBef>
              <a:spcAft>
                <a:spcPts val="0"/>
              </a:spcAft>
              <a:buNone/>
            </a:pPr>
            <a:r>
              <a:t/>
            </a:r>
            <a:endParaRPr sz="2600">
              <a:solidFill>
                <a:srgbClr val="BA3911"/>
              </a:solidFill>
              <a:latin typeface="Montserrat"/>
              <a:ea typeface="Montserrat"/>
              <a:cs typeface="Montserrat"/>
              <a:sym typeface="Montserrat"/>
            </a:endParaRPr>
          </a:p>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Driven by community</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But also show artistic vision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46" name="Google Shape;846;p10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7" name="Google Shape;847;p104"/>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Challenge</a:t>
            </a:r>
            <a:endParaRPr sz="6000">
              <a:solidFill>
                <a:srgbClr val="ED7843"/>
              </a:solidFill>
              <a:latin typeface="Caveat Brush"/>
              <a:ea typeface="Caveat Brush"/>
              <a:cs typeface="Caveat Brush"/>
              <a:sym typeface="Caveat Brush"/>
            </a:endParaRPr>
          </a:p>
        </p:txBody>
      </p:sp>
      <p:sp>
        <p:nvSpPr>
          <p:cNvPr id="848" name="Google Shape;848;p104"/>
          <p:cNvSpPr/>
          <p:nvPr/>
        </p:nvSpPr>
        <p:spPr>
          <a:xfrm>
            <a:off x="2724825" y="1393025"/>
            <a:ext cx="4102500" cy="8574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49" name="Google Shape;849;p104"/>
          <p:cNvPicPr preferRelativeResize="0"/>
          <p:nvPr/>
        </p:nvPicPr>
        <p:blipFill>
          <a:blip r:embed="rId4">
            <a:alphaModFix/>
          </a:blip>
          <a:stretch>
            <a:fillRect/>
          </a:stretch>
        </p:blipFill>
        <p:spPr>
          <a:xfrm>
            <a:off x="2220300" y="1139475"/>
            <a:ext cx="5250000" cy="3567670"/>
          </a:xfrm>
          <a:prstGeom prst="rect">
            <a:avLst/>
          </a:prstGeom>
          <a:noFill/>
          <a:ln>
            <a:noFill/>
          </a:ln>
        </p:spPr>
      </p:pic>
      <p:sp>
        <p:nvSpPr>
          <p:cNvPr id="850" name="Google Shape;850;p104"/>
          <p:cNvSpPr/>
          <p:nvPr/>
        </p:nvSpPr>
        <p:spPr>
          <a:xfrm>
            <a:off x="2793050" y="1524425"/>
            <a:ext cx="4034400" cy="726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1" name="Google Shape;851;p104"/>
          <p:cNvSpPr txBox="1"/>
          <p:nvPr/>
        </p:nvSpPr>
        <p:spPr>
          <a:xfrm>
            <a:off x="2672925" y="1458725"/>
            <a:ext cx="4206300" cy="7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Great!</a:t>
            </a:r>
            <a:endParaRPr b="1" sz="2500">
              <a:latin typeface="Montserrat"/>
              <a:ea typeface="Montserrat"/>
              <a:cs typeface="Montserrat"/>
              <a:sym typeface="Montserrat"/>
            </a:endParaRPr>
          </a:p>
          <a:p>
            <a:pPr indent="0" lvl="0" marL="0" rtl="0" algn="ctr">
              <a:spcBef>
                <a:spcPts val="0"/>
              </a:spcBef>
              <a:spcAft>
                <a:spcPts val="0"/>
              </a:spcAft>
              <a:buNone/>
            </a:pPr>
            <a:r>
              <a:rPr b="1" lang="en" sz="2500">
                <a:latin typeface="Montserrat"/>
                <a:ea typeface="Montserrat"/>
                <a:cs typeface="Montserrat"/>
                <a:sym typeface="Montserrat"/>
              </a:rPr>
              <a:t>Let’s get inspired!</a:t>
            </a:r>
            <a:endParaRPr b="1" sz="2500">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5" name="Shape 855"/>
        <p:cNvGrpSpPr/>
        <p:nvPr/>
      </p:nvGrpSpPr>
      <p:grpSpPr>
        <a:xfrm>
          <a:off x="0" y="0"/>
          <a:ext cx="0" cy="0"/>
          <a:chOff x="0" y="0"/>
          <a:chExt cx="0" cy="0"/>
        </a:xfrm>
      </p:grpSpPr>
      <p:sp>
        <p:nvSpPr>
          <p:cNvPr id="856" name="Google Shape;856;p105"/>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7" name="Google Shape;857;p105"/>
          <p:cNvSpPr txBox="1"/>
          <p:nvPr/>
        </p:nvSpPr>
        <p:spPr>
          <a:xfrm>
            <a:off x="563025" y="1080775"/>
            <a:ext cx="8406600" cy="36018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documentation</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Docs meeting</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Diataxis framework</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Contributor experience</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Manga’s Guide</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The Turing Way</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58" name="Google Shape;858;p105"/>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2" name="Shape 862"/>
        <p:cNvGrpSpPr/>
        <p:nvPr/>
      </p:nvGrpSpPr>
      <p:grpSpPr>
        <a:xfrm>
          <a:off x="0" y="0"/>
          <a:ext cx="0" cy="0"/>
          <a:chOff x="0" y="0"/>
          <a:chExt cx="0" cy="0"/>
        </a:xfrm>
      </p:grpSpPr>
      <p:sp>
        <p:nvSpPr>
          <p:cNvPr id="863" name="Google Shape;863;p106"/>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64" name="Google Shape;864;p106"/>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documentation</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65" name="Google Shape;865;p106"/>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pic>
        <p:nvPicPr>
          <p:cNvPr id="866" name="Google Shape;866;p106"/>
          <p:cNvPicPr preferRelativeResize="0"/>
          <p:nvPr/>
        </p:nvPicPr>
        <p:blipFill>
          <a:blip r:embed="rId4">
            <a:alphaModFix/>
          </a:blip>
          <a:stretch>
            <a:fillRect/>
          </a:stretch>
        </p:blipFill>
        <p:spPr>
          <a:xfrm>
            <a:off x="1148375" y="1928825"/>
            <a:ext cx="6847250" cy="2985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p107"/>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72" name="Google Shape;872;p107"/>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grpSp>
        <p:nvGrpSpPr>
          <p:cNvPr id="873" name="Google Shape;873;p107"/>
          <p:cNvGrpSpPr/>
          <p:nvPr/>
        </p:nvGrpSpPr>
        <p:grpSpPr>
          <a:xfrm>
            <a:off x="1069513" y="2044313"/>
            <a:ext cx="7200913" cy="3252263"/>
            <a:chOff x="1176663" y="2344163"/>
            <a:chExt cx="7200913" cy="3252263"/>
          </a:xfrm>
        </p:grpSpPr>
        <p:pic>
          <p:nvPicPr>
            <p:cNvPr id="874" name="Google Shape;874;p107"/>
            <p:cNvPicPr preferRelativeResize="0"/>
            <p:nvPr/>
          </p:nvPicPr>
          <p:blipFill>
            <a:blip r:embed="rId4">
              <a:alphaModFix/>
            </a:blip>
            <a:stretch>
              <a:fillRect/>
            </a:stretch>
          </p:blipFill>
          <p:spPr>
            <a:xfrm>
              <a:off x="1176663" y="2344163"/>
              <a:ext cx="6943725" cy="1343025"/>
            </a:xfrm>
            <a:prstGeom prst="rect">
              <a:avLst/>
            </a:prstGeom>
            <a:noFill/>
            <a:ln>
              <a:noFill/>
            </a:ln>
          </p:spPr>
        </p:pic>
        <p:pic>
          <p:nvPicPr>
            <p:cNvPr id="875" name="Google Shape;875;p107"/>
            <p:cNvPicPr preferRelativeResize="0"/>
            <p:nvPr/>
          </p:nvPicPr>
          <p:blipFill>
            <a:blip r:embed="rId5">
              <a:alphaModFix/>
            </a:blip>
            <a:stretch>
              <a:fillRect/>
            </a:stretch>
          </p:blipFill>
          <p:spPr>
            <a:xfrm>
              <a:off x="1176675" y="3234225"/>
              <a:ext cx="7200900" cy="2362200"/>
            </a:xfrm>
            <a:prstGeom prst="rect">
              <a:avLst/>
            </a:prstGeom>
            <a:noFill/>
            <a:ln>
              <a:noFill/>
            </a:ln>
          </p:spPr>
        </p:pic>
      </p:grpSp>
      <p:sp>
        <p:nvSpPr>
          <p:cNvPr id="876" name="Google Shape;876;p107"/>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NumPy Doc meetings</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0" name="Shape 880"/>
        <p:cNvGrpSpPr/>
        <p:nvPr/>
      </p:nvGrpSpPr>
      <p:grpSpPr>
        <a:xfrm>
          <a:off x="0" y="0"/>
          <a:ext cx="0" cy="0"/>
          <a:chOff x="0" y="0"/>
          <a:chExt cx="0" cy="0"/>
        </a:xfrm>
      </p:grpSpPr>
      <p:sp>
        <p:nvSpPr>
          <p:cNvPr id="881" name="Google Shape;881;p108"/>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2" name="Google Shape;882;p108"/>
          <p:cNvSpPr txBox="1"/>
          <p:nvPr/>
        </p:nvSpPr>
        <p:spPr>
          <a:xfrm>
            <a:off x="563025" y="1080775"/>
            <a:ext cx="8514600" cy="8004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b="1"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Diataxis framework</a:t>
            </a:r>
            <a:endParaRPr b="1" sz="2600">
              <a:solidFill>
                <a:srgbClr val="BA3911"/>
              </a:solidFill>
              <a:latin typeface="Montserrat"/>
              <a:ea typeface="Montserrat"/>
              <a:cs typeface="Montserrat"/>
              <a:sym typeface="Montserrat"/>
            </a:endParaRPr>
          </a:p>
        </p:txBody>
      </p:sp>
      <p:sp>
        <p:nvSpPr>
          <p:cNvPr id="883" name="Google Shape;883;p108"/>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pic>
        <p:nvPicPr>
          <p:cNvPr id="884" name="Google Shape;884;p108"/>
          <p:cNvPicPr preferRelativeResize="0"/>
          <p:nvPr/>
        </p:nvPicPr>
        <p:blipFill>
          <a:blip r:embed="rId4">
            <a:alphaModFix/>
          </a:blip>
          <a:stretch>
            <a:fillRect/>
          </a:stretch>
        </p:blipFill>
        <p:spPr>
          <a:xfrm>
            <a:off x="1893076" y="2418652"/>
            <a:ext cx="4571998" cy="2557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p109"/>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0" name="Google Shape;890;p109"/>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393700" lvl="1" marL="914400" rtl="0" algn="l">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Diataxis framework</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
        <p:nvSpPr>
          <p:cNvPr id="891" name="Google Shape;891;p109"/>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pic>
        <p:nvPicPr>
          <p:cNvPr id="892" name="Google Shape;892;p109"/>
          <p:cNvPicPr preferRelativeResize="0"/>
          <p:nvPr/>
        </p:nvPicPr>
        <p:blipFill>
          <a:blip r:embed="rId4">
            <a:alphaModFix/>
          </a:blip>
          <a:stretch>
            <a:fillRect/>
          </a:stretch>
        </p:blipFill>
        <p:spPr>
          <a:xfrm>
            <a:off x="1893076" y="2418652"/>
            <a:ext cx="4571998" cy="2557475"/>
          </a:xfrm>
          <a:prstGeom prst="rect">
            <a:avLst/>
          </a:prstGeom>
          <a:noFill/>
          <a:ln>
            <a:noFill/>
          </a:ln>
        </p:spPr>
      </p:pic>
      <p:pic>
        <p:nvPicPr>
          <p:cNvPr id="893" name="Google Shape;893;p109"/>
          <p:cNvPicPr preferRelativeResize="0"/>
          <p:nvPr/>
        </p:nvPicPr>
        <p:blipFill>
          <a:blip r:embed="rId5">
            <a:alphaModFix/>
          </a:blip>
          <a:stretch>
            <a:fillRect/>
          </a:stretch>
        </p:blipFill>
        <p:spPr>
          <a:xfrm rot="-459255">
            <a:off x="1563454" y="2366114"/>
            <a:ext cx="2635168" cy="131392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p110"/>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99" name="Google Shape;899;p110"/>
          <p:cNvPicPr preferRelativeResize="0"/>
          <p:nvPr/>
        </p:nvPicPr>
        <p:blipFill>
          <a:blip r:embed="rId4">
            <a:alphaModFix/>
          </a:blip>
          <a:stretch>
            <a:fillRect/>
          </a:stretch>
        </p:blipFill>
        <p:spPr>
          <a:xfrm>
            <a:off x="1700401" y="1938663"/>
            <a:ext cx="5705799" cy="3281375"/>
          </a:xfrm>
          <a:prstGeom prst="rect">
            <a:avLst/>
          </a:prstGeom>
          <a:noFill/>
          <a:ln>
            <a:noFill/>
          </a:ln>
        </p:spPr>
      </p:pic>
      <p:sp>
        <p:nvSpPr>
          <p:cNvPr id="900" name="Google Shape;900;p110"/>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sp>
        <p:nvSpPr>
          <p:cNvPr id="901" name="Google Shape;901;p110"/>
          <p:cNvSpPr txBox="1"/>
          <p:nvPr/>
        </p:nvSpPr>
        <p:spPr>
          <a:xfrm>
            <a:off x="563025" y="1080775"/>
            <a:ext cx="8406600" cy="16008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393700" lvl="1" marL="9144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Contributor Experience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5" name="Shape 905"/>
        <p:cNvGrpSpPr/>
        <p:nvPr/>
      </p:nvGrpSpPr>
      <p:grpSpPr>
        <a:xfrm>
          <a:off x="0" y="0"/>
          <a:ext cx="0" cy="0"/>
          <a:chOff x="0" y="0"/>
          <a:chExt cx="0" cy="0"/>
        </a:xfrm>
      </p:grpSpPr>
      <p:sp>
        <p:nvSpPr>
          <p:cNvPr id="906" name="Google Shape;906;p11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7" name="Google Shape;907;p111"/>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sp>
        <p:nvSpPr>
          <p:cNvPr id="908" name="Google Shape;908;p111"/>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pic>
        <p:nvPicPr>
          <p:cNvPr id="909" name="Google Shape;909;p111"/>
          <p:cNvPicPr preferRelativeResize="0"/>
          <p:nvPr/>
        </p:nvPicPr>
        <p:blipFill>
          <a:blip r:embed="rId4">
            <a:alphaModFix/>
          </a:blip>
          <a:stretch>
            <a:fillRect/>
          </a:stretch>
        </p:blipFill>
        <p:spPr>
          <a:xfrm>
            <a:off x="2329325" y="1657225"/>
            <a:ext cx="4874000" cy="32130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3" name="Shape 913"/>
        <p:cNvGrpSpPr/>
        <p:nvPr/>
      </p:nvGrpSpPr>
      <p:grpSpPr>
        <a:xfrm>
          <a:off x="0" y="0"/>
          <a:ext cx="0" cy="0"/>
          <a:chOff x="0" y="0"/>
          <a:chExt cx="0" cy="0"/>
        </a:xfrm>
      </p:grpSpPr>
      <p:sp>
        <p:nvSpPr>
          <p:cNvPr id="914" name="Google Shape;914;p11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15" name="Google Shape;915;p112"/>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sp>
        <p:nvSpPr>
          <p:cNvPr id="916" name="Google Shape;916;p112"/>
          <p:cNvSpPr txBox="1"/>
          <p:nvPr/>
        </p:nvSpPr>
        <p:spPr>
          <a:xfrm>
            <a:off x="563025" y="1080775"/>
            <a:ext cx="84066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Drawing upon </a:t>
            </a:r>
            <a:r>
              <a:rPr b="1" lang="en" sz="2600">
                <a:solidFill>
                  <a:srgbClr val="BA3911"/>
                </a:solidFill>
                <a:latin typeface="Montserrat"/>
                <a:ea typeface="Montserrat"/>
                <a:cs typeface="Montserrat"/>
                <a:sym typeface="Montserrat"/>
              </a:rPr>
              <a:t>existing work </a:t>
            </a:r>
            <a:r>
              <a:rPr lang="en" sz="2300">
                <a:solidFill>
                  <a:schemeClr val="accent2"/>
                </a:solidFill>
                <a:latin typeface="Roboto"/>
                <a:ea typeface="Roboto"/>
                <a:cs typeface="Roboto"/>
                <a:sym typeface="Roboto"/>
              </a:rPr>
              <a:t>→ </a:t>
            </a:r>
            <a:r>
              <a:rPr b="1" lang="en" sz="2600">
                <a:solidFill>
                  <a:srgbClr val="BA3911"/>
                </a:solidFill>
                <a:latin typeface="Montserrat"/>
                <a:ea typeface="Montserrat"/>
                <a:cs typeface="Montserrat"/>
                <a:sym typeface="Montserrat"/>
              </a:rPr>
              <a:t>new challenge</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600">
              <a:solidFill>
                <a:srgbClr val="BA391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2600">
              <a:solidFill>
                <a:srgbClr val="BA3911"/>
              </a:solidFill>
              <a:latin typeface="Montserrat"/>
              <a:ea typeface="Montserrat"/>
              <a:cs typeface="Montserrat"/>
              <a:sym typeface="Montserrat"/>
            </a:endParaRPr>
          </a:p>
        </p:txBody>
      </p:sp>
      <p:pic>
        <p:nvPicPr>
          <p:cNvPr id="917" name="Google Shape;917;p112"/>
          <p:cNvPicPr preferRelativeResize="0"/>
          <p:nvPr/>
        </p:nvPicPr>
        <p:blipFill>
          <a:blip r:embed="rId4">
            <a:alphaModFix/>
          </a:blip>
          <a:stretch>
            <a:fillRect/>
          </a:stretch>
        </p:blipFill>
        <p:spPr>
          <a:xfrm>
            <a:off x="1350900" y="1554450"/>
            <a:ext cx="6830851" cy="34053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1" name="Shape 921"/>
        <p:cNvGrpSpPr/>
        <p:nvPr/>
      </p:nvGrpSpPr>
      <p:grpSpPr>
        <a:xfrm>
          <a:off x="0" y="0"/>
          <a:ext cx="0" cy="0"/>
          <a:chOff x="0" y="0"/>
          <a:chExt cx="0" cy="0"/>
        </a:xfrm>
      </p:grpSpPr>
      <p:pic>
        <p:nvPicPr>
          <p:cNvPr id="922" name="Google Shape;922;p113"/>
          <p:cNvPicPr preferRelativeResize="0"/>
          <p:nvPr/>
        </p:nvPicPr>
        <p:blipFill>
          <a:blip r:embed="rId4">
            <a:alphaModFix/>
          </a:blip>
          <a:stretch>
            <a:fillRect/>
          </a:stretch>
        </p:blipFill>
        <p:spPr>
          <a:xfrm>
            <a:off x="439438" y="295802"/>
            <a:ext cx="8227725" cy="462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4">
            <a:alphaModFix/>
          </a:blip>
          <a:stretch>
            <a:fillRect/>
          </a:stretch>
        </p:blipFill>
        <p:spPr>
          <a:xfrm>
            <a:off x="4926075" y="284050"/>
            <a:ext cx="3810000" cy="3810000"/>
          </a:xfrm>
          <a:prstGeom prst="rect">
            <a:avLst/>
          </a:prstGeom>
          <a:noFill/>
          <a:ln>
            <a:noFill/>
          </a:ln>
        </p:spPr>
      </p:pic>
      <p:sp>
        <p:nvSpPr>
          <p:cNvPr id="217" name="Google Shape;217;p33"/>
          <p:cNvSpPr txBox="1"/>
          <p:nvPr/>
        </p:nvSpPr>
        <p:spPr>
          <a:xfrm>
            <a:off x="4770525" y="4276925"/>
            <a:ext cx="4121100" cy="514500"/>
          </a:xfrm>
          <a:prstGeom prst="rect">
            <a:avLst/>
          </a:prstGeom>
          <a:noFill/>
          <a:ln>
            <a:noFill/>
          </a:ln>
        </p:spPr>
        <p:txBody>
          <a:bodyPr anchorCtr="0" anchor="t" bIns="0" lIns="0" spcFirstLastPara="1" rIns="0" wrap="square" tIns="0">
            <a:spAutoFit/>
          </a:bodyPr>
          <a:lstStyle/>
          <a:p>
            <a:pPr indent="0" lvl="0" marL="0" rtl="0" algn="ctr">
              <a:lnSpc>
                <a:spcPct val="87997"/>
              </a:lnSpc>
              <a:spcBef>
                <a:spcPts val="0"/>
              </a:spcBef>
              <a:spcAft>
                <a:spcPts val="0"/>
              </a:spcAft>
              <a:buNone/>
            </a:pPr>
            <a:r>
              <a:rPr lang="en" sz="1899">
                <a:solidFill>
                  <a:srgbClr val="BA3911"/>
                </a:solidFill>
                <a:latin typeface="Montserrat"/>
                <a:ea typeface="Montserrat"/>
                <a:cs typeface="Montserrat"/>
                <a:sym typeface="Montserrat"/>
              </a:rPr>
              <a:t>heyzine.com/flip-book/3e66a13901</a:t>
            </a:r>
            <a:endParaRPr sz="100">
              <a:solidFill>
                <a:srgbClr val="BA3911"/>
              </a:solidFill>
              <a:latin typeface="Montserrat"/>
              <a:ea typeface="Montserrat"/>
              <a:cs typeface="Montserrat"/>
              <a:sym typeface="Montserrat"/>
            </a:endParaRPr>
          </a:p>
          <a:p>
            <a:pPr indent="0" lvl="0" marL="0" marR="0" rtl="0" algn="ctr">
              <a:lnSpc>
                <a:spcPct val="87997"/>
              </a:lnSpc>
              <a:spcBef>
                <a:spcPts val="0"/>
              </a:spcBef>
              <a:spcAft>
                <a:spcPts val="0"/>
              </a:spcAft>
              <a:buNone/>
            </a:pPr>
            <a:r>
              <a:t/>
            </a:r>
            <a:endParaRPr sz="1899">
              <a:solidFill>
                <a:srgbClr val="BA3911"/>
              </a:solidFill>
              <a:latin typeface="Montserrat"/>
              <a:ea typeface="Montserrat"/>
              <a:cs typeface="Montserrat"/>
              <a:sym typeface="Montserrat"/>
            </a:endParaRPr>
          </a:p>
        </p:txBody>
      </p:sp>
      <p:pic>
        <p:nvPicPr>
          <p:cNvPr id="218" name="Google Shape;218;p33"/>
          <p:cNvPicPr preferRelativeResize="0"/>
          <p:nvPr/>
        </p:nvPicPr>
        <p:blipFill rotWithShape="1">
          <a:blip r:embed="rId5">
            <a:alphaModFix/>
          </a:blip>
          <a:srcRect b="10905" l="0" r="0" t="0"/>
          <a:stretch/>
        </p:blipFill>
        <p:spPr>
          <a:xfrm>
            <a:off x="327850" y="778925"/>
            <a:ext cx="4244149" cy="2783700"/>
          </a:xfrm>
          <a:prstGeom prst="rect">
            <a:avLst/>
          </a:prstGeom>
          <a:noFill/>
          <a:ln>
            <a:noFill/>
          </a:ln>
        </p:spPr>
      </p:pic>
      <p:sp>
        <p:nvSpPr>
          <p:cNvPr id="219" name="Google Shape;219;p33"/>
          <p:cNvSpPr/>
          <p:nvPr/>
        </p:nvSpPr>
        <p:spPr>
          <a:xfrm rot="5400000">
            <a:off x="1074750" y="3250"/>
            <a:ext cx="2755500" cy="4249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0" name="Google Shape;220;p33"/>
          <p:cNvPicPr preferRelativeResize="0"/>
          <p:nvPr/>
        </p:nvPicPr>
        <p:blipFill>
          <a:blip r:embed="rId6">
            <a:alphaModFix/>
          </a:blip>
          <a:stretch>
            <a:fillRect/>
          </a:stretch>
        </p:blipFill>
        <p:spPr>
          <a:xfrm rot="-1682191">
            <a:off x="2149946" y="2806487"/>
            <a:ext cx="825239" cy="1275537"/>
          </a:xfrm>
          <a:prstGeom prst="rect">
            <a:avLst/>
          </a:prstGeom>
          <a:noFill/>
          <a:ln>
            <a:noFill/>
          </a:ln>
        </p:spPr>
      </p:pic>
      <p:sp>
        <p:nvSpPr>
          <p:cNvPr id="221" name="Google Shape;221;p33"/>
          <p:cNvSpPr/>
          <p:nvPr/>
        </p:nvSpPr>
        <p:spPr>
          <a:xfrm rot="-1681094">
            <a:off x="2144259" y="2796733"/>
            <a:ext cx="820006" cy="1274577"/>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2" name="Google Shape;222;p33"/>
          <p:cNvPicPr preferRelativeResize="0"/>
          <p:nvPr/>
        </p:nvPicPr>
        <p:blipFill>
          <a:blip r:embed="rId6">
            <a:alphaModFix/>
          </a:blip>
          <a:stretch>
            <a:fillRect/>
          </a:stretch>
        </p:blipFill>
        <p:spPr>
          <a:xfrm rot="-1682196">
            <a:off x="2505963" y="2926233"/>
            <a:ext cx="1004944" cy="1553300"/>
          </a:xfrm>
          <a:prstGeom prst="rect">
            <a:avLst/>
          </a:prstGeom>
          <a:noFill/>
          <a:ln>
            <a:noFill/>
          </a:ln>
        </p:spPr>
      </p:pic>
      <p:sp>
        <p:nvSpPr>
          <p:cNvPr id="223" name="Google Shape;223;p33"/>
          <p:cNvSpPr/>
          <p:nvPr/>
        </p:nvSpPr>
        <p:spPr>
          <a:xfrm rot="-1681676">
            <a:off x="2499022" y="2914277"/>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4" name="Google Shape;224;p33"/>
          <p:cNvPicPr preferRelativeResize="0"/>
          <p:nvPr/>
        </p:nvPicPr>
        <p:blipFill>
          <a:blip r:embed="rId6">
            <a:alphaModFix/>
          </a:blip>
          <a:stretch>
            <a:fillRect/>
          </a:stretch>
        </p:blipFill>
        <p:spPr>
          <a:xfrm rot="-1682196">
            <a:off x="2924213" y="3194958"/>
            <a:ext cx="1004944" cy="1553300"/>
          </a:xfrm>
          <a:prstGeom prst="rect">
            <a:avLst/>
          </a:prstGeom>
          <a:noFill/>
          <a:ln>
            <a:noFill/>
          </a:ln>
        </p:spPr>
      </p:pic>
      <p:sp>
        <p:nvSpPr>
          <p:cNvPr id="225" name="Google Shape;225;p33"/>
          <p:cNvSpPr/>
          <p:nvPr/>
        </p:nvSpPr>
        <p:spPr>
          <a:xfrm rot="-1681676">
            <a:off x="2917272" y="3183002"/>
            <a:ext cx="998506" cy="1551988"/>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6" name="Shape 926"/>
        <p:cNvGrpSpPr/>
        <p:nvPr/>
      </p:nvGrpSpPr>
      <p:grpSpPr>
        <a:xfrm>
          <a:off x="0" y="0"/>
          <a:ext cx="0" cy="0"/>
          <a:chOff x="0" y="0"/>
          <a:chExt cx="0" cy="0"/>
        </a:xfrm>
      </p:grpSpPr>
      <p:sp>
        <p:nvSpPr>
          <p:cNvPr id="927" name="Google Shape;927;p114"/>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28" name="Google Shape;928;p114"/>
          <p:cNvSpPr txBox="1"/>
          <p:nvPr/>
        </p:nvSpPr>
        <p:spPr>
          <a:xfrm>
            <a:off x="563025" y="76325"/>
            <a:ext cx="52500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Inspiration</a:t>
            </a:r>
            <a:endParaRPr sz="6000">
              <a:solidFill>
                <a:srgbClr val="ED7843"/>
              </a:solidFill>
              <a:latin typeface="Caveat Brush"/>
              <a:ea typeface="Caveat Brush"/>
              <a:cs typeface="Caveat Brush"/>
              <a:sym typeface="Caveat Brush"/>
            </a:endParaRPr>
          </a:p>
        </p:txBody>
      </p:sp>
      <p:pic>
        <p:nvPicPr>
          <p:cNvPr id="929" name="Google Shape;929;p114"/>
          <p:cNvPicPr preferRelativeResize="0"/>
          <p:nvPr/>
        </p:nvPicPr>
        <p:blipFill>
          <a:blip r:embed="rId4">
            <a:alphaModFix/>
          </a:blip>
          <a:stretch>
            <a:fillRect/>
          </a:stretch>
        </p:blipFill>
        <p:spPr>
          <a:xfrm>
            <a:off x="439438" y="295802"/>
            <a:ext cx="8227725" cy="4628100"/>
          </a:xfrm>
          <a:prstGeom prst="rect">
            <a:avLst/>
          </a:prstGeom>
          <a:noFill/>
          <a:ln>
            <a:noFill/>
          </a:ln>
        </p:spPr>
      </p:pic>
      <p:pic>
        <p:nvPicPr>
          <p:cNvPr id="930" name="Google Shape;930;p114"/>
          <p:cNvPicPr preferRelativeResize="0"/>
          <p:nvPr/>
        </p:nvPicPr>
        <p:blipFill>
          <a:blip r:embed="rId5">
            <a:alphaModFix/>
          </a:blip>
          <a:stretch>
            <a:fillRect/>
          </a:stretch>
        </p:blipFill>
        <p:spPr>
          <a:xfrm rot="-581234">
            <a:off x="796300" y="704201"/>
            <a:ext cx="1755700" cy="765400"/>
          </a:xfrm>
          <a:prstGeom prst="rect">
            <a:avLst/>
          </a:prstGeom>
          <a:noFill/>
          <a:ln>
            <a:noFill/>
          </a:ln>
        </p:spPr>
      </p:pic>
      <p:grpSp>
        <p:nvGrpSpPr>
          <p:cNvPr id="931" name="Google Shape;931;p114"/>
          <p:cNvGrpSpPr/>
          <p:nvPr/>
        </p:nvGrpSpPr>
        <p:grpSpPr>
          <a:xfrm rot="343527">
            <a:off x="5862053" y="2972568"/>
            <a:ext cx="2446869" cy="1105120"/>
            <a:chOff x="9377002" y="835563"/>
            <a:chExt cx="3749672" cy="1693527"/>
          </a:xfrm>
        </p:grpSpPr>
        <p:pic>
          <p:nvPicPr>
            <p:cNvPr id="932" name="Google Shape;932;p114"/>
            <p:cNvPicPr preferRelativeResize="0"/>
            <p:nvPr/>
          </p:nvPicPr>
          <p:blipFill>
            <a:blip r:embed="rId6">
              <a:alphaModFix/>
            </a:blip>
            <a:stretch>
              <a:fillRect/>
            </a:stretch>
          </p:blipFill>
          <p:spPr>
            <a:xfrm>
              <a:off x="9377002" y="835563"/>
              <a:ext cx="3615749" cy="699343"/>
            </a:xfrm>
            <a:prstGeom prst="rect">
              <a:avLst/>
            </a:prstGeom>
            <a:noFill/>
            <a:ln>
              <a:noFill/>
            </a:ln>
          </p:spPr>
        </p:pic>
        <p:pic>
          <p:nvPicPr>
            <p:cNvPr id="933" name="Google Shape;933;p114"/>
            <p:cNvPicPr preferRelativeResize="0"/>
            <p:nvPr/>
          </p:nvPicPr>
          <p:blipFill>
            <a:blip r:embed="rId7">
              <a:alphaModFix/>
            </a:blip>
            <a:stretch>
              <a:fillRect/>
            </a:stretch>
          </p:blipFill>
          <p:spPr>
            <a:xfrm>
              <a:off x="9377009" y="1299038"/>
              <a:ext cx="3749665" cy="1230051"/>
            </a:xfrm>
            <a:prstGeom prst="rect">
              <a:avLst/>
            </a:prstGeom>
            <a:noFill/>
            <a:ln>
              <a:noFill/>
            </a:ln>
          </p:spPr>
        </p:pic>
      </p:grpSp>
      <p:pic>
        <p:nvPicPr>
          <p:cNvPr id="934" name="Google Shape;934;p114"/>
          <p:cNvPicPr preferRelativeResize="0"/>
          <p:nvPr/>
        </p:nvPicPr>
        <p:blipFill>
          <a:blip r:embed="rId8">
            <a:alphaModFix/>
          </a:blip>
          <a:stretch>
            <a:fillRect/>
          </a:stretch>
        </p:blipFill>
        <p:spPr>
          <a:xfrm rot="-1161631">
            <a:off x="6422408" y="1704845"/>
            <a:ext cx="1922937" cy="1105883"/>
          </a:xfrm>
          <a:prstGeom prst="rect">
            <a:avLst/>
          </a:prstGeom>
          <a:noFill/>
          <a:ln>
            <a:noFill/>
          </a:ln>
        </p:spPr>
      </p:pic>
      <p:pic>
        <p:nvPicPr>
          <p:cNvPr id="935" name="Google Shape;935;p114"/>
          <p:cNvPicPr preferRelativeResize="0"/>
          <p:nvPr/>
        </p:nvPicPr>
        <p:blipFill>
          <a:blip r:embed="rId9">
            <a:alphaModFix/>
          </a:blip>
          <a:stretch>
            <a:fillRect/>
          </a:stretch>
        </p:blipFill>
        <p:spPr>
          <a:xfrm rot="780450">
            <a:off x="5910750" y="727726"/>
            <a:ext cx="1592648" cy="1049900"/>
          </a:xfrm>
          <a:prstGeom prst="rect">
            <a:avLst/>
          </a:prstGeom>
          <a:noFill/>
          <a:ln>
            <a:noFill/>
          </a:ln>
        </p:spPr>
      </p:pic>
      <p:pic>
        <p:nvPicPr>
          <p:cNvPr id="936" name="Google Shape;936;p114"/>
          <p:cNvPicPr preferRelativeResize="0"/>
          <p:nvPr/>
        </p:nvPicPr>
        <p:blipFill>
          <a:blip r:embed="rId10">
            <a:alphaModFix/>
          </a:blip>
          <a:stretch>
            <a:fillRect/>
          </a:stretch>
        </p:blipFill>
        <p:spPr>
          <a:xfrm rot="-829933">
            <a:off x="4198325" y="3573586"/>
            <a:ext cx="1859452" cy="926990"/>
          </a:xfrm>
          <a:prstGeom prst="rect">
            <a:avLst/>
          </a:prstGeom>
          <a:noFill/>
          <a:ln>
            <a:noFill/>
          </a:ln>
        </p:spPr>
      </p:pic>
      <p:pic>
        <p:nvPicPr>
          <p:cNvPr id="937" name="Google Shape;937;p114"/>
          <p:cNvPicPr preferRelativeResize="0"/>
          <p:nvPr/>
        </p:nvPicPr>
        <p:blipFill>
          <a:blip r:embed="rId11">
            <a:alphaModFix/>
          </a:blip>
          <a:stretch>
            <a:fillRect/>
          </a:stretch>
        </p:blipFill>
        <p:spPr>
          <a:xfrm rot="-476437">
            <a:off x="823315" y="3326403"/>
            <a:ext cx="2210130" cy="1236297"/>
          </a:xfrm>
          <a:prstGeom prst="rect">
            <a:avLst/>
          </a:prstGeom>
          <a:noFill/>
          <a:ln>
            <a:noFill/>
          </a:ln>
        </p:spPr>
      </p:pic>
      <p:pic>
        <p:nvPicPr>
          <p:cNvPr id="938" name="Google Shape;938;p114"/>
          <p:cNvPicPr preferRelativeResize="0"/>
          <p:nvPr/>
        </p:nvPicPr>
        <p:blipFill>
          <a:blip r:embed="rId12">
            <a:alphaModFix/>
          </a:blip>
          <a:stretch>
            <a:fillRect/>
          </a:stretch>
        </p:blipFill>
        <p:spPr>
          <a:xfrm rot="-935694">
            <a:off x="624959" y="3390815"/>
            <a:ext cx="1273854" cy="63515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2" name="Shape 942"/>
        <p:cNvGrpSpPr/>
        <p:nvPr/>
      </p:nvGrpSpPr>
      <p:grpSpPr>
        <a:xfrm>
          <a:off x="0" y="0"/>
          <a:ext cx="0" cy="0"/>
          <a:chOff x="0" y="0"/>
          <a:chExt cx="0" cy="0"/>
        </a:xfrm>
      </p:grpSpPr>
      <p:sp>
        <p:nvSpPr>
          <p:cNvPr id="943" name="Google Shape;943;p115"/>
          <p:cNvSpPr txBox="1"/>
          <p:nvPr/>
        </p:nvSpPr>
        <p:spPr>
          <a:xfrm>
            <a:off x="642950" y="122475"/>
            <a:ext cx="79449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pic>
        <p:nvPicPr>
          <p:cNvPr id="944" name="Google Shape;944;p115"/>
          <p:cNvPicPr preferRelativeResize="0"/>
          <p:nvPr/>
        </p:nvPicPr>
        <p:blipFill rotWithShape="1">
          <a:blip r:embed="rId4">
            <a:alphaModFix/>
          </a:blip>
          <a:srcRect b="49500" l="0" r="0" t="0"/>
          <a:stretch/>
        </p:blipFill>
        <p:spPr>
          <a:xfrm>
            <a:off x="1974738" y="122476"/>
            <a:ext cx="5194525" cy="4616876"/>
          </a:xfrm>
          <a:prstGeom prst="rect">
            <a:avLst/>
          </a:prstGeom>
          <a:noFill/>
          <a:ln>
            <a:noFill/>
          </a:ln>
        </p:spPr>
      </p:pic>
      <p:pic>
        <p:nvPicPr>
          <p:cNvPr id="945" name="Google Shape;945;p115"/>
          <p:cNvPicPr preferRelativeResize="0"/>
          <p:nvPr/>
        </p:nvPicPr>
        <p:blipFill>
          <a:blip r:embed="rId5">
            <a:alphaModFix/>
          </a:blip>
          <a:stretch>
            <a:fillRect/>
          </a:stretch>
        </p:blipFill>
        <p:spPr>
          <a:xfrm rot="-581234">
            <a:off x="694825" y="2648326"/>
            <a:ext cx="1755700" cy="765400"/>
          </a:xfrm>
          <a:prstGeom prst="rect">
            <a:avLst/>
          </a:prstGeom>
          <a:noFill/>
          <a:ln>
            <a:noFill/>
          </a:ln>
        </p:spPr>
      </p:pic>
      <p:pic>
        <p:nvPicPr>
          <p:cNvPr id="946" name="Google Shape;946;p115"/>
          <p:cNvPicPr preferRelativeResize="0"/>
          <p:nvPr/>
        </p:nvPicPr>
        <p:blipFill>
          <a:blip r:embed="rId6">
            <a:alphaModFix/>
          </a:blip>
          <a:stretch>
            <a:fillRect/>
          </a:stretch>
        </p:blipFill>
        <p:spPr>
          <a:xfrm rot="780450">
            <a:off x="1502025" y="2506076"/>
            <a:ext cx="1592648" cy="1049900"/>
          </a:xfrm>
          <a:prstGeom prst="rect">
            <a:avLst/>
          </a:prstGeom>
          <a:noFill/>
          <a:ln>
            <a:noFill/>
          </a:ln>
        </p:spPr>
      </p:pic>
      <p:pic>
        <p:nvPicPr>
          <p:cNvPr id="947" name="Google Shape;947;p115"/>
          <p:cNvPicPr preferRelativeResize="0"/>
          <p:nvPr/>
        </p:nvPicPr>
        <p:blipFill>
          <a:blip r:embed="rId7">
            <a:alphaModFix/>
          </a:blip>
          <a:stretch>
            <a:fillRect/>
          </a:stretch>
        </p:blipFill>
        <p:spPr>
          <a:xfrm rot="-829933">
            <a:off x="1993950" y="3764811"/>
            <a:ext cx="1859452" cy="926990"/>
          </a:xfrm>
          <a:prstGeom prst="rect">
            <a:avLst/>
          </a:prstGeom>
          <a:noFill/>
          <a:ln>
            <a:noFill/>
          </a:ln>
        </p:spPr>
      </p:pic>
      <p:grpSp>
        <p:nvGrpSpPr>
          <p:cNvPr id="948" name="Google Shape;948;p115"/>
          <p:cNvGrpSpPr/>
          <p:nvPr/>
        </p:nvGrpSpPr>
        <p:grpSpPr>
          <a:xfrm>
            <a:off x="401544" y="3209594"/>
            <a:ext cx="2545213" cy="1529765"/>
            <a:chOff x="563032" y="3179669"/>
            <a:chExt cx="2545213" cy="1529765"/>
          </a:xfrm>
        </p:grpSpPr>
        <p:pic>
          <p:nvPicPr>
            <p:cNvPr id="949" name="Google Shape;949;p115"/>
            <p:cNvPicPr preferRelativeResize="0"/>
            <p:nvPr/>
          </p:nvPicPr>
          <p:blipFill>
            <a:blip r:embed="rId8">
              <a:alphaModFix/>
            </a:blip>
            <a:stretch>
              <a:fillRect/>
            </a:stretch>
          </p:blipFill>
          <p:spPr>
            <a:xfrm rot="-476437">
              <a:off x="823315" y="3326403"/>
              <a:ext cx="2210130" cy="1236297"/>
            </a:xfrm>
            <a:prstGeom prst="rect">
              <a:avLst/>
            </a:prstGeom>
            <a:noFill/>
            <a:ln>
              <a:noFill/>
            </a:ln>
          </p:spPr>
        </p:pic>
        <p:pic>
          <p:nvPicPr>
            <p:cNvPr id="950" name="Google Shape;950;p115"/>
            <p:cNvPicPr preferRelativeResize="0"/>
            <p:nvPr/>
          </p:nvPicPr>
          <p:blipFill>
            <a:blip r:embed="rId9">
              <a:alphaModFix/>
            </a:blip>
            <a:stretch>
              <a:fillRect/>
            </a:stretch>
          </p:blipFill>
          <p:spPr>
            <a:xfrm rot="-935694">
              <a:off x="624959" y="3390815"/>
              <a:ext cx="1273854" cy="635157"/>
            </a:xfrm>
            <a:prstGeom prst="rect">
              <a:avLst/>
            </a:prstGeom>
            <a:noFill/>
            <a:ln>
              <a:noFill/>
            </a:ln>
          </p:spPr>
        </p:pic>
      </p:grpSp>
      <p:pic>
        <p:nvPicPr>
          <p:cNvPr id="951" name="Google Shape;951;p115"/>
          <p:cNvPicPr preferRelativeResize="0"/>
          <p:nvPr/>
        </p:nvPicPr>
        <p:blipFill>
          <a:blip r:embed="rId10">
            <a:alphaModFix/>
          </a:blip>
          <a:stretch>
            <a:fillRect/>
          </a:stretch>
        </p:blipFill>
        <p:spPr>
          <a:xfrm rot="-1161631">
            <a:off x="192033" y="3843445"/>
            <a:ext cx="1922937" cy="110588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5" name="Shape 955"/>
        <p:cNvGrpSpPr/>
        <p:nvPr/>
      </p:nvGrpSpPr>
      <p:grpSpPr>
        <a:xfrm>
          <a:off x="0" y="0"/>
          <a:ext cx="0" cy="0"/>
          <a:chOff x="0" y="0"/>
          <a:chExt cx="0" cy="0"/>
        </a:xfrm>
      </p:grpSpPr>
      <p:pic>
        <p:nvPicPr>
          <p:cNvPr id="956" name="Google Shape;956;p116"/>
          <p:cNvPicPr preferRelativeResize="0"/>
          <p:nvPr/>
        </p:nvPicPr>
        <p:blipFill rotWithShape="1">
          <a:blip r:embed="rId4">
            <a:alphaModFix/>
          </a:blip>
          <a:srcRect b="0" l="-2051" r="0" t="49500"/>
          <a:stretch/>
        </p:blipFill>
        <p:spPr>
          <a:xfrm>
            <a:off x="1974750" y="122475"/>
            <a:ext cx="5301000" cy="4616876"/>
          </a:xfrm>
          <a:prstGeom prst="rect">
            <a:avLst/>
          </a:prstGeom>
          <a:noFill/>
          <a:ln>
            <a:noFill/>
          </a:ln>
        </p:spPr>
      </p:pic>
      <p:pic>
        <p:nvPicPr>
          <p:cNvPr id="957" name="Google Shape;957;p116"/>
          <p:cNvPicPr preferRelativeResize="0"/>
          <p:nvPr/>
        </p:nvPicPr>
        <p:blipFill>
          <a:blip r:embed="rId5">
            <a:alphaModFix/>
          </a:blip>
          <a:stretch>
            <a:fillRect/>
          </a:stretch>
        </p:blipFill>
        <p:spPr>
          <a:xfrm rot="-581234">
            <a:off x="6262525" y="2274276"/>
            <a:ext cx="1755700" cy="765400"/>
          </a:xfrm>
          <a:prstGeom prst="rect">
            <a:avLst/>
          </a:prstGeom>
          <a:noFill/>
          <a:ln>
            <a:noFill/>
          </a:ln>
        </p:spPr>
      </p:pic>
      <p:pic>
        <p:nvPicPr>
          <p:cNvPr id="958" name="Google Shape;958;p116"/>
          <p:cNvPicPr preferRelativeResize="0"/>
          <p:nvPr/>
        </p:nvPicPr>
        <p:blipFill>
          <a:blip r:embed="rId6">
            <a:alphaModFix/>
          </a:blip>
          <a:stretch>
            <a:fillRect/>
          </a:stretch>
        </p:blipFill>
        <p:spPr>
          <a:xfrm rot="780450">
            <a:off x="7373475" y="2046801"/>
            <a:ext cx="1592648" cy="1049900"/>
          </a:xfrm>
          <a:prstGeom prst="rect">
            <a:avLst/>
          </a:prstGeom>
          <a:noFill/>
          <a:ln>
            <a:noFill/>
          </a:ln>
        </p:spPr>
      </p:pic>
      <p:pic>
        <p:nvPicPr>
          <p:cNvPr id="959" name="Google Shape;959;p116"/>
          <p:cNvPicPr preferRelativeResize="0"/>
          <p:nvPr/>
        </p:nvPicPr>
        <p:blipFill>
          <a:blip r:embed="rId7">
            <a:alphaModFix/>
          </a:blip>
          <a:stretch>
            <a:fillRect/>
          </a:stretch>
        </p:blipFill>
        <p:spPr>
          <a:xfrm rot="-829933">
            <a:off x="7359600" y="3303486"/>
            <a:ext cx="1859452" cy="926990"/>
          </a:xfrm>
          <a:prstGeom prst="rect">
            <a:avLst/>
          </a:prstGeom>
          <a:noFill/>
          <a:ln>
            <a:noFill/>
          </a:ln>
        </p:spPr>
      </p:pic>
      <p:grpSp>
        <p:nvGrpSpPr>
          <p:cNvPr id="960" name="Google Shape;960;p116"/>
          <p:cNvGrpSpPr/>
          <p:nvPr/>
        </p:nvGrpSpPr>
        <p:grpSpPr>
          <a:xfrm>
            <a:off x="6210644" y="2667169"/>
            <a:ext cx="2545213" cy="1529765"/>
            <a:chOff x="563032" y="3179669"/>
            <a:chExt cx="2545213" cy="1529765"/>
          </a:xfrm>
        </p:grpSpPr>
        <p:pic>
          <p:nvPicPr>
            <p:cNvPr id="961" name="Google Shape;961;p116"/>
            <p:cNvPicPr preferRelativeResize="0"/>
            <p:nvPr/>
          </p:nvPicPr>
          <p:blipFill>
            <a:blip r:embed="rId8">
              <a:alphaModFix/>
            </a:blip>
            <a:stretch>
              <a:fillRect/>
            </a:stretch>
          </p:blipFill>
          <p:spPr>
            <a:xfrm rot="-476437">
              <a:off x="823315" y="3326403"/>
              <a:ext cx="2210130" cy="1236297"/>
            </a:xfrm>
            <a:prstGeom prst="rect">
              <a:avLst/>
            </a:prstGeom>
            <a:noFill/>
            <a:ln>
              <a:noFill/>
            </a:ln>
          </p:spPr>
        </p:pic>
        <p:pic>
          <p:nvPicPr>
            <p:cNvPr id="962" name="Google Shape;962;p116"/>
            <p:cNvPicPr preferRelativeResize="0"/>
            <p:nvPr/>
          </p:nvPicPr>
          <p:blipFill>
            <a:blip r:embed="rId9">
              <a:alphaModFix/>
            </a:blip>
            <a:stretch>
              <a:fillRect/>
            </a:stretch>
          </p:blipFill>
          <p:spPr>
            <a:xfrm rot="-935694">
              <a:off x="624959" y="3390815"/>
              <a:ext cx="1273854" cy="635157"/>
            </a:xfrm>
            <a:prstGeom prst="rect">
              <a:avLst/>
            </a:prstGeom>
            <a:noFill/>
            <a:ln>
              <a:noFill/>
            </a:ln>
          </p:spPr>
        </p:pic>
      </p:grpSp>
      <p:pic>
        <p:nvPicPr>
          <p:cNvPr id="963" name="Google Shape;963;p116"/>
          <p:cNvPicPr preferRelativeResize="0"/>
          <p:nvPr/>
        </p:nvPicPr>
        <p:blipFill>
          <a:blip r:embed="rId10">
            <a:alphaModFix/>
          </a:blip>
          <a:stretch>
            <a:fillRect/>
          </a:stretch>
        </p:blipFill>
        <p:spPr>
          <a:xfrm flipH="1" rot="1161631">
            <a:off x="7208333" y="4116645"/>
            <a:ext cx="1922937" cy="1105883"/>
          </a:xfrm>
          <a:prstGeom prst="rect">
            <a:avLst/>
          </a:prstGeom>
          <a:noFill/>
          <a:ln>
            <a:noFill/>
          </a:ln>
        </p:spPr>
      </p:pic>
      <p:sp>
        <p:nvSpPr>
          <p:cNvPr id="964" name="Google Shape;964;p116"/>
          <p:cNvSpPr txBox="1"/>
          <p:nvPr/>
        </p:nvSpPr>
        <p:spPr>
          <a:xfrm>
            <a:off x="642950" y="122475"/>
            <a:ext cx="79449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pic>
        <p:nvPicPr>
          <p:cNvPr id="965" name="Google Shape;965;p116"/>
          <p:cNvPicPr preferRelativeResize="0"/>
          <p:nvPr/>
        </p:nvPicPr>
        <p:blipFill>
          <a:blip r:embed="rId11">
            <a:alphaModFix/>
          </a:blip>
          <a:stretch>
            <a:fillRect/>
          </a:stretch>
        </p:blipFill>
        <p:spPr>
          <a:xfrm rot="1037921">
            <a:off x="6802029" y="3076930"/>
            <a:ext cx="1585894" cy="158591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9" name="Shape 969"/>
        <p:cNvGrpSpPr/>
        <p:nvPr/>
      </p:nvGrpSpPr>
      <p:grpSpPr>
        <a:xfrm>
          <a:off x="0" y="0"/>
          <a:ext cx="0" cy="0"/>
          <a:chOff x="0" y="0"/>
          <a:chExt cx="0" cy="0"/>
        </a:xfrm>
      </p:grpSpPr>
      <p:pic>
        <p:nvPicPr>
          <p:cNvPr id="970" name="Google Shape;970;p117"/>
          <p:cNvPicPr preferRelativeResize="0"/>
          <p:nvPr/>
        </p:nvPicPr>
        <p:blipFill>
          <a:blip r:embed="rId4">
            <a:alphaModFix/>
          </a:blip>
          <a:stretch>
            <a:fillRect/>
          </a:stretch>
        </p:blipFill>
        <p:spPr>
          <a:xfrm>
            <a:off x="3125813" y="1856722"/>
            <a:ext cx="2958450" cy="1970675"/>
          </a:xfrm>
          <a:prstGeom prst="rect">
            <a:avLst/>
          </a:prstGeom>
          <a:noFill/>
          <a:ln>
            <a:noFill/>
          </a:ln>
        </p:spPr>
      </p:pic>
      <p:pic>
        <p:nvPicPr>
          <p:cNvPr id="971" name="Google Shape;971;p117"/>
          <p:cNvPicPr preferRelativeResize="0"/>
          <p:nvPr/>
        </p:nvPicPr>
        <p:blipFill>
          <a:blip r:embed="rId5">
            <a:alphaModFix/>
          </a:blip>
          <a:stretch>
            <a:fillRect/>
          </a:stretch>
        </p:blipFill>
        <p:spPr>
          <a:xfrm>
            <a:off x="116399" y="1856734"/>
            <a:ext cx="2787401" cy="1858250"/>
          </a:xfrm>
          <a:prstGeom prst="rect">
            <a:avLst/>
          </a:prstGeom>
          <a:noFill/>
          <a:ln>
            <a:noFill/>
          </a:ln>
        </p:spPr>
      </p:pic>
      <p:pic>
        <p:nvPicPr>
          <p:cNvPr id="972" name="Google Shape;972;p117"/>
          <p:cNvPicPr preferRelativeResize="0"/>
          <p:nvPr/>
        </p:nvPicPr>
        <p:blipFill>
          <a:blip r:embed="rId6">
            <a:alphaModFix/>
          </a:blip>
          <a:stretch>
            <a:fillRect/>
          </a:stretch>
        </p:blipFill>
        <p:spPr>
          <a:xfrm>
            <a:off x="6306275" y="1954225"/>
            <a:ext cx="2654725" cy="1775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6" name="Shape 976"/>
        <p:cNvGrpSpPr/>
        <p:nvPr/>
      </p:nvGrpSpPr>
      <p:grpSpPr>
        <a:xfrm>
          <a:off x="0" y="0"/>
          <a:ext cx="0" cy="0"/>
          <a:chOff x="0" y="0"/>
          <a:chExt cx="0" cy="0"/>
        </a:xfrm>
      </p:grpSpPr>
      <p:pic>
        <p:nvPicPr>
          <p:cNvPr id="977" name="Google Shape;977;p118"/>
          <p:cNvPicPr preferRelativeResize="0"/>
          <p:nvPr/>
        </p:nvPicPr>
        <p:blipFill>
          <a:blip r:embed="rId4">
            <a:alphaModFix/>
          </a:blip>
          <a:stretch>
            <a:fillRect/>
          </a:stretch>
        </p:blipFill>
        <p:spPr>
          <a:xfrm>
            <a:off x="1043150" y="205700"/>
            <a:ext cx="6886400" cy="4587150"/>
          </a:xfrm>
          <a:prstGeom prst="rect">
            <a:avLst/>
          </a:prstGeom>
          <a:noFill/>
          <a:ln>
            <a:noFill/>
          </a:ln>
        </p:spPr>
      </p:pic>
      <p:pic>
        <p:nvPicPr>
          <p:cNvPr id="978" name="Google Shape;978;p118"/>
          <p:cNvPicPr preferRelativeResize="0"/>
          <p:nvPr/>
        </p:nvPicPr>
        <p:blipFill>
          <a:blip r:embed="rId5">
            <a:alphaModFix/>
          </a:blip>
          <a:stretch>
            <a:fillRect/>
          </a:stretch>
        </p:blipFill>
        <p:spPr>
          <a:xfrm rot="-581228">
            <a:off x="3122340" y="3464493"/>
            <a:ext cx="900996" cy="392790"/>
          </a:xfrm>
          <a:prstGeom prst="rect">
            <a:avLst/>
          </a:prstGeom>
          <a:noFill/>
          <a:ln>
            <a:noFill/>
          </a:ln>
        </p:spPr>
      </p:pic>
      <p:pic>
        <p:nvPicPr>
          <p:cNvPr id="979" name="Google Shape;979;p118"/>
          <p:cNvPicPr preferRelativeResize="0"/>
          <p:nvPr/>
        </p:nvPicPr>
        <p:blipFill>
          <a:blip r:embed="rId6">
            <a:alphaModFix/>
          </a:blip>
          <a:stretch>
            <a:fillRect/>
          </a:stretch>
        </p:blipFill>
        <p:spPr>
          <a:xfrm rot="780446">
            <a:off x="3536582" y="3391493"/>
            <a:ext cx="817319" cy="538789"/>
          </a:xfrm>
          <a:prstGeom prst="rect">
            <a:avLst/>
          </a:prstGeom>
          <a:noFill/>
          <a:ln>
            <a:noFill/>
          </a:ln>
        </p:spPr>
      </p:pic>
      <p:pic>
        <p:nvPicPr>
          <p:cNvPr id="980" name="Google Shape;980;p118"/>
          <p:cNvPicPr preferRelativeResize="0"/>
          <p:nvPr/>
        </p:nvPicPr>
        <p:blipFill>
          <a:blip r:embed="rId7">
            <a:alphaModFix/>
          </a:blip>
          <a:stretch>
            <a:fillRect/>
          </a:stretch>
        </p:blipFill>
        <p:spPr>
          <a:xfrm rot="-829932">
            <a:off x="3789030" y="4037452"/>
            <a:ext cx="954239" cy="475715"/>
          </a:xfrm>
          <a:prstGeom prst="rect">
            <a:avLst/>
          </a:prstGeom>
          <a:noFill/>
          <a:ln>
            <a:noFill/>
          </a:ln>
        </p:spPr>
      </p:pic>
      <p:grpSp>
        <p:nvGrpSpPr>
          <p:cNvPr id="981" name="Google Shape;981;p118"/>
          <p:cNvGrpSpPr/>
          <p:nvPr/>
        </p:nvGrpSpPr>
        <p:grpSpPr>
          <a:xfrm>
            <a:off x="2971843" y="3752584"/>
            <a:ext cx="1306203" cy="785075"/>
            <a:chOff x="563032" y="3179669"/>
            <a:chExt cx="2545213" cy="1529765"/>
          </a:xfrm>
        </p:grpSpPr>
        <p:pic>
          <p:nvPicPr>
            <p:cNvPr id="982" name="Google Shape;982;p118"/>
            <p:cNvPicPr preferRelativeResize="0"/>
            <p:nvPr/>
          </p:nvPicPr>
          <p:blipFill>
            <a:blip r:embed="rId8">
              <a:alphaModFix/>
            </a:blip>
            <a:stretch>
              <a:fillRect/>
            </a:stretch>
          </p:blipFill>
          <p:spPr>
            <a:xfrm rot="-476437">
              <a:off x="823315" y="3326403"/>
              <a:ext cx="2210130" cy="1236297"/>
            </a:xfrm>
            <a:prstGeom prst="rect">
              <a:avLst/>
            </a:prstGeom>
            <a:noFill/>
            <a:ln>
              <a:noFill/>
            </a:ln>
          </p:spPr>
        </p:pic>
        <p:pic>
          <p:nvPicPr>
            <p:cNvPr id="983" name="Google Shape;983;p118"/>
            <p:cNvPicPr preferRelativeResize="0"/>
            <p:nvPr/>
          </p:nvPicPr>
          <p:blipFill>
            <a:blip r:embed="rId9">
              <a:alphaModFix/>
            </a:blip>
            <a:stretch>
              <a:fillRect/>
            </a:stretch>
          </p:blipFill>
          <p:spPr>
            <a:xfrm rot="-935694">
              <a:off x="624959" y="3390815"/>
              <a:ext cx="1273854" cy="635157"/>
            </a:xfrm>
            <a:prstGeom prst="rect">
              <a:avLst/>
            </a:prstGeom>
            <a:noFill/>
            <a:ln>
              <a:noFill/>
            </a:ln>
          </p:spPr>
        </p:pic>
      </p:grpSp>
      <p:pic>
        <p:nvPicPr>
          <p:cNvPr id="984" name="Google Shape;984;p118"/>
          <p:cNvPicPr preferRelativeResize="0"/>
          <p:nvPr/>
        </p:nvPicPr>
        <p:blipFill>
          <a:blip r:embed="rId10">
            <a:alphaModFix/>
          </a:blip>
          <a:stretch>
            <a:fillRect/>
          </a:stretch>
        </p:blipFill>
        <p:spPr>
          <a:xfrm rot="-1161629">
            <a:off x="2864316" y="4077805"/>
            <a:ext cx="986819" cy="56752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8" name="Shape 988"/>
        <p:cNvGrpSpPr/>
        <p:nvPr/>
      </p:nvGrpSpPr>
      <p:grpSpPr>
        <a:xfrm>
          <a:off x="0" y="0"/>
          <a:ext cx="0" cy="0"/>
          <a:chOff x="0" y="0"/>
          <a:chExt cx="0" cy="0"/>
        </a:xfrm>
      </p:grpSpPr>
      <p:pic>
        <p:nvPicPr>
          <p:cNvPr id="989" name="Google Shape;989;p119"/>
          <p:cNvPicPr preferRelativeResize="0"/>
          <p:nvPr/>
        </p:nvPicPr>
        <p:blipFill>
          <a:blip r:embed="rId4">
            <a:alphaModFix/>
          </a:blip>
          <a:stretch>
            <a:fillRect/>
          </a:stretch>
        </p:blipFill>
        <p:spPr>
          <a:xfrm flipH="1">
            <a:off x="1043150" y="205700"/>
            <a:ext cx="6886400" cy="4587150"/>
          </a:xfrm>
          <a:prstGeom prst="rect">
            <a:avLst/>
          </a:prstGeom>
          <a:noFill/>
          <a:ln>
            <a:noFill/>
          </a:ln>
        </p:spPr>
      </p:pic>
      <p:pic>
        <p:nvPicPr>
          <p:cNvPr id="990" name="Google Shape;990;p119"/>
          <p:cNvPicPr preferRelativeResize="0"/>
          <p:nvPr/>
        </p:nvPicPr>
        <p:blipFill>
          <a:blip r:embed="rId5">
            <a:alphaModFix/>
          </a:blip>
          <a:stretch>
            <a:fillRect/>
          </a:stretch>
        </p:blipFill>
        <p:spPr>
          <a:xfrm rot="771798">
            <a:off x="4907749" y="2683724"/>
            <a:ext cx="1218148" cy="18828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4" name="Shape 994"/>
        <p:cNvGrpSpPr/>
        <p:nvPr/>
      </p:nvGrpSpPr>
      <p:grpSpPr>
        <a:xfrm>
          <a:off x="0" y="0"/>
          <a:ext cx="0" cy="0"/>
          <a:chOff x="0" y="0"/>
          <a:chExt cx="0" cy="0"/>
        </a:xfrm>
      </p:grpSpPr>
      <p:pic>
        <p:nvPicPr>
          <p:cNvPr id="995" name="Google Shape;995;p120"/>
          <p:cNvPicPr preferRelativeResize="0"/>
          <p:nvPr/>
        </p:nvPicPr>
        <p:blipFill>
          <a:blip r:embed="rId4">
            <a:alphaModFix/>
          </a:blip>
          <a:stretch>
            <a:fillRect/>
          </a:stretch>
        </p:blipFill>
        <p:spPr>
          <a:xfrm flipH="1">
            <a:off x="1043150" y="205700"/>
            <a:ext cx="6886400" cy="4587150"/>
          </a:xfrm>
          <a:prstGeom prst="rect">
            <a:avLst/>
          </a:prstGeom>
          <a:noFill/>
          <a:ln>
            <a:noFill/>
          </a:ln>
        </p:spPr>
      </p:pic>
      <p:pic>
        <p:nvPicPr>
          <p:cNvPr id="996" name="Google Shape;996;p120"/>
          <p:cNvPicPr preferRelativeResize="0"/>
          <p:nvPr/>
        </p:nvPicPr>
        <p:blipFill>
          <a:blip r:embed="rId5">
            <a:alphaModFix/>
          </a:blip>
          <a:stretch>
            <a:fillRect/>
          </a:stretch>
        </p:blipFill>
        <p:spPr>
          <a:xfrm rot="771798">
            <a:off x="4907749" y="2683724"/>
            <a:ext cx="1218148" cy="1882876"/>
          </a:xfrm>
          <a:prstGeom prst="rect">
            <a:avLst/>
          </a:prstGeom>
          <a:noFill/>
          <a:ln>
            <a:noFill/>
          </a:ln>
        </p:spPr>
      </p:pic>
      <p:sp>
        <p:nvSpPr>
          <p:cNvPr id="997" name="Google Shape;997;p120"/>
          <p:cNvSpPr txBox="1"/>
          <p:nvPr/>
        </p:nvSpPr>
        <p:spPr>
          <a:xfrm rot="645623">
            <a:off x="4970287" y="975760"/>
            <a:ext cx="2791077" cy="1347263"/>
          </a:xfrm>
          <a:prstGeom prst="rect">
            <a:avLst/>
          </a:prstGeom>
          <a:solidFill>
            <a:schemeClr val="lt1"/>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9600">
                <a:solidFill>
                  <a:srgbClr val="ED7843"/>
                </a:solidFill>
                <a:latin typeface="Caveat Brush"/>
                <a:ea typeface="Caveat Brush"/>
                <a:cs typeface="Caveat Brush"/>
                <a:sym typeface="Caveat Brush"/>
              </a:rPr>
              <a:t> </a:t>
            </a:r>
            <a:r>
              <a:rPr lang="en" sz="9600">
                <a:solidFill>
                  <a:srgbClr val="ED7843"/>
                </a:solidFill>
                <a:latin typeface="Caveat Brush"/>
                <a:ea typeface="Caveat Brush"/>
                <a:cs typeface="Caveat Brush"/>
                <a:sym typeface="Caveat Brush"/>
              </a:rPr>
              <a:t>How?</a:t>
            </a:r>
            <a:endParaRPr sz="9600">
              <a:solidFill>
                <a:srgbClr val="ED7843"/>
              </a:solidFill>
              <a:latin typeface="Caveat Brush"/>
              <a:ea typeface="Caveat Brush"/>
              <a:cs typeface="Caveat Brush"/>
              <a:sym typeface="Caveat Brush"/>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1" name="Shape 1001"/>
        <p:cNvGrpSpPr/>
        <p:nvPr/>
      </p:nvGrpSpPr>
      <p:grpSpPr>
        <a:xfrm>
          <a:off x="0" y="0"/>
          <a:ext cx="0" cy="0"/>
          <a:chOff x="0" y="0"/>
          <a:chExt cx="0" cy="0"/>
        </a:xfrm>
      </p:grpSpPr>
      <p:sp>
        <p:nvSpPr>
          <p:cNvPr id="1002" name="Google Shape;1002;p121"/>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03" name="Google Shape;1003;p121"/>
          <p:cNvSpPr txBox="1"/>
          <p:nvPr/>
        </p:nvSpPr>
        <p:spPr>
          <a:xfrm>
            <a:off x="563025" y="1080775"/>
            <a:ext cx="40089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Bring the comic making process </a:t>
            </a:r>
            <a:r>
              <a:rPr lang="en" sz="2600">
                <a:solidFill>
                  <a:schemeClr val="accent2"/>
                </a:solidFill>
                <a:latin typeface="Roboto"/>
                <a:ea typeface="Roboto"/>
                <a:cs typeface="Roboto"/>
                <a:sym typeface="Roboto"/>
              </a:rPr>
              <a:t>to</a:t>
            </a:r>
            <a:r>
              <a:rPr lang="en" sz="2600">
                <a:solidFill>
                  <a:srgbClr val="BA3911"/>
                </a:solidFill>
                <a:latin typeface="Montserrat"/>
                <a:ea typeface="Montserrat"/>
                <a:cs typeface="Montserrat"/>
                <a:sym typeface="Montserrat"/>
              </a:rPr>
              <a:t> NumPy</a:t>
            </a:r>
            <a:endParaRPr sz="2600">
              <a:solidFill>
                <a:srgbClr val="BA3911"/>
              </a:solidFill>
              <a:latin typeface="Montserrat"/>
              <a:ea typeface="Montserrat"/>
              <a:cs typeface="Montserrat"/>
              <a:sym typeface="Montserrat"/>
            </a:endParaRPr>
          </a:p>
        </p:txBody>
      </p:sp>
      <p:sp>
        <p:nvSpPr>
          <p:cNvPr id="1004" name="Google Shape;1004;p121"/>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05" name="Google Shape;1005;p121"/>
          <p:cNvPicPr preferRelativeResize="0"/>
          <p:nvPr/>
        </p:nvPicPr>
        <p:blipFill>
          <a:blip r:embed="rId4">
            <a:alphaModFix/>
          </a:blip>
          <a:stretch>
            <a:fillRect/>
          </a:stretch>
        </p:blipFill>
        <p:spPr>
          <a:xfrm>
            <a:off x="4813676" y="-61250"/>
            <a:ext cx="4155948"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122"/>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1" name="Google Shape;1011;p122"/>
          <p:cNvSpPr txBox="1"/>
          <p:nvPr/>
        </p:nvSpPr>
        <p:spPr>
          <a:xfrm>
            <a:off x="563025" y="1080775"/>
            <a:ext cx="4008900" cy="12006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Bring the comic making process </a:t>
            </a:r>
            <a:r>
              <a:rPr lang="en" sz="2600">
                <a:solidFill>
                  <a:schemeClr val="accent2"/>
                </a:solidFill>
                <a:latin typeface="Roboto"/>
                <a:ea typeface="Roboto"/>
                <a:cs typeface="Roboto"/>
                <a:sym typeface="Roboto"/>
              </a:rPr>
              <a:t>to</a:t>
            </a:r>
            <a:r>
              <a:rPr lang="en" sz="2600">
                <a:solidFill>
                  <a:srgbClr val="BA3911"/>
                </a:solidFill>
                <a:latin typeface="Montserrat"/>
                <a:ea typeface="Montserrat"/>
                <a:cs typeface="Montserrat"/>
                <a:sym typeface="Montserrat"/>
              </a:rPr>
              <a:t> NumPy</a:t>
            </a:r>
            <a:endParaRPr sz="2600">
              <a:solidFill>
                <a:srgbClr val="BA3911"/>
              </a:solidFill>
              <a:latin typeface="Montserrat"/>
              <a:ea typeface="Montserrat"/>
              <a:cs typeface="Montserrat"/>
              <a:sym typeface="Montserrat"/>
            </a:endParaRPr>
          </a:p>
        </p:txBody>
      </p:sp>
      <p:sp>
        <p:nvSpPr>
          <p:cNvPr id="1012" name="Google Shape;1012;p122"/>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13" name="Google Shape;1013;p122"/>
          <p:cNvPicPr preferRelativeResize="0"/>
          <p:nvPr/>
        </p:nvPicPr>
        <p:blipFill>
          <a:blip r:embed="rId4">
            <a:alphaModFix/>
          </a:blip>
          <a:stretch>
            <a:fillRect/>
          </a:stretch>
        </p:blipFill>
        <p:spPr>
          <a:xfrm>
            <a:off x="4813676" y="-61250"/>
            <a:ext cx="4155948" cy="5143500"/>
          </a:xfrm>
          <a:prstGeom prst="rect">
            <a:avLst/>
          </a:prstGeom>
          <a:noFill/>
          <a:ln>
            <a:noFill/>
          </a:ln>
        </p:spPr>
      </p:pic>
      <p:pic>
        <p:nvPicPr>
          <p:cNvPr id="1014" name="Google Shape;1014;p122"/>
          <p:cNvPicPr preferRelativeResize="0"/>
          <p:nvPr/>
        </p:nvPicPr>
        <p:blipFill>
          <a:blip r:embed="rId5">
            <a:alphaModFix/>
          </a:blip>
          <a:stretch>
            <a:fillRect/>
          </a:stretch>
        </p:blipFill>
        <p:spPr>
          <a:xfrm rot="840750">
            <a:off x="7648100" y="1549079"/>
            <a:ext cx="1002082" cy="1002101"/>
          </a:xfrm>
          <a:prstGeom prst="rect">
            <a:avLst/>
          </a:prstGeom>
          <a:noFill/>
          <a:ln>
            <a:noFill/>
          </a:ln>
        </p:spPr>
      </p:pic>
      <p:pic>
        <p:nvPicPr>
          <p:cNvPr id="1015" name="Google Shape;1015;p122"/>
          <p:cNvPicPr preferRelativeResize="0"/>
          <p:nvPr/>
        </p:nvPicPr>
        <p:blipFill rotWithShape="1">
          <a:blip r:embed="rId6">
            <a:alphaModFix/>
          </a:blip>
          <a:srcRect b="15810" l="17940" r="13084" t="0"/>
          <a:stretch/>
        </p:blipFill>
        <p:spPr>
          <a:xfrm rot="379221">
            <a:off x="5596173" y="1521108"/>
            <a:ext cx="1529303" cy="1890757"/>
          </a:xfrm>
          <a:prstGeom prst="rect">
            <a:avLst/>
          </a:prstGeom>
          <a:noFill/>
          <a:ln>
            <a:noFill/>
          </a:ln>
        </p:spPr>
      </p:pic>
      <p:sp>
        <p:nvSpPr>
          <p:cNvPr id="1016" name="Google Shape;1016;p122"/>
          <p:cNvSpPr/>
          <p:nvPr/>
        </p:nvSpPr>
        <p:spPr>
          <a:xfrm>
            <a:off x="4944475" y="142625"/>
            <a:ext cx="1974900" cy="71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7" name="Google Shape;1017;p122"/>
          <p:cNvSpPr txBox="1"/>
          <p:nvPr/>
        </p:nvSpPr>
        <p:spPr>
          <a:xfrm>
            <a:off x="4944475" y="-28675"/>
            <a:ext cx="2250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rgbClr val="CC0000"/>
                </a:solidFill>
                <a:latin typeface="Impact"/>
                <a:ea typeface="Impact"/>
                <a:cs typeface="Impact"/>
                <a:sym typeface="Impact"/>
              </a:rPr>
              <a:t>MARS</a:t>
            </a:r>
            <a:endParaRPr sz="5700">
              <a:solidFill>
                <a:srgbClr val="CC0000"/>
              </a:solidFill>
              <a:latin typeface="Impact"/>
              <a:ea typeface="Impact"/>
              <a:cs typeface="Impact"/>
              <a:sym typeface="Impac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1" name="Shape 1021"/>
        <p:cNvGrpSpPr/>
        <p:nvPr/>
      </p:nvGrpSpPr>
      <p:grpSpPr>
        <a:xfrm>
          <a:off x="0" y="0"/>
          <a:ext cx="0" cy="0"/>
          <a:chOff x="0" y="0"/>
          <a:chExt cx="0" cy="0"/>
        </a:xfrm>
      </p:grpSpPr>
      <p:sp>
        <p:nvSpPr>
          <p:cNvPr id="1022" name="Google Shape;1022;p123"/>
          <p:cNvSpPr/>
          <p:nvPr/>
        </p:nvSpPr>
        <p:spPr>
          <a:xfrm>
            <a:off x="350000" y="441300"/>
            <a:ext cx="8406600" cy="4337100"/>
          </a:xfrm>
          <a:prstGeom prst="rect">
            <a:avLst/>
          </a:prstGeom>
          <a:solidFill>
            <a:srgbClr val="FFFFFF">
              <a:alpha val="69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3" name="Google Shape;1023;p123"/>
          <p:cNvSpPr txBox="1"/>
          <p:nvPr/>
        </p:nvSpPr>
        <p:spPr>
          <a:xfrm>
            <a:off x="563025" y="1080775"/>
            <a:ext cx="4008900" cy="4002000"/>
          </a:xfrm>
          <a:prstGeom prst="rect">
            <a:avLst/>
          </a:prstGeom>
          <a:noFill/>
          <a:ln>
            <a:noFill/>
          </a:ln>
        </p:spPr>
        <p:txBody>
          <a:bodyPr anchorCtr="0" anchor="t" bIns="0" lIns="0" spcFirstLastPara="1" rIns="0" wrap="square" tIns="0">
            <a:spAutoFit/>
          </a:bodyPr>
          <a:lstStyle/>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Pitch</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Acceptance</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Brainstorming</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Narrow down + select final idea</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Script-writing</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Thumbnailing</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Art</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Review</a:t>
            </a:r>
            <a:endParaRPr sz="2600">
              <a:solidFill>
                <a:srgbClr val="BA3911"/>
              </a:solidFill>
              <a:latin typeface="Montserrat"/>
              <a:ea typeface="Montserrat"/>
              <a:cs typeface="Montserrat"/>
              <a:sym typeface="Montserrat"/>
            </a:endParaRPr>
          </a:p>
          <a:p>
            <a:pPr indent="-393700" lvl="0" marL="457200" rtl="0" algn="l">
              <a:lnSpc>
                <a:spcPct val="100000"/>
              </a:lnSpc>
              <a:spcBef>
                <a:spcPts val="0"/>
              </a:spcBef>
              <a:spcAft>
                <a:spcPts val="0"/>
              </a:spcAft>
              <a:buClr>
                <a:srgbClr val="BA3911"/>
              </a:buClr>
              <a:buSzPts val="2600"/>
              <a:buFont typeface="Montserrat"/>
              <a:buChar char="❏"/>
            </a:pPr>
            <a:r>
              <a:rPr lang="en" sz="2600">
                <a:solidFill>
                  <a:srgbClr val="BA3911"/>
                </a:solidFill>
                <a:latin typeface="Montserrat"/>
                <a:ea typeface="Montserrat"/>
                <a:cs typeface="Montserrat"/>
                <a:sym typeface="Montserrat"/>
              </a:rPr>
              <a:t>Publish</a:t>
            </a:r>
            <a:endParaRPr sz="2600">
              <a:solidFill>
                <a:srgbClr val="BA3911"/>
              </a:solidFill>
              <a:latin typeface="Montserrat"/>
              <a:ea typeface="Montserrat"/>
              <a:cs typeface="Montserrat"/>
              <a:sym typeface="Montserrat"/>
            </a:endParaRPr>
          </a:p>
        </p:txBody>
      </p:sp>
      <p:sp>
        <p:nvSpPr>
          <p:cNvPr id="1024" name="Google Shape;1024;p123"/>
          <p:cNvSpPr txBox="1"/>
          <p:nvPr/>
        </p:nvSpPr>
        <p:spPr>
          <a:xfrm>
            <a:off x="563025" y="76325"/>
            <a:ext cx="5128200" cy="852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6000">
                <a:solidFill>
                  <a:srgbClr val="ED7843"/>
                </a:solidFill>
                <a:latin typeface="Caveat Brush"/>
                <a:ea typeface="Caveat Brush"/>
                <a:cs typeface="Caveat Brush"/>
                <a:sym typeface="Caveat Brush"/>
              </a:rPr>
              <a:t>How?</a:t>
            </a:r>
            <a:endParaRPr sz="6000">
              <a:solidFill>
                <a:srgbClr val="ED7843"/>
              </a:solidFill>
              <a:latin typeface="Caveat Brush"/>
              <a:ea typeface="Caveat Brush"/>
              <a:cs typeface="Caveat Brush"/>
              <a:sym typeface="Caveat Brush"/>
            </a:endParaRPr>
          </a:p>
        </p:txBody>
      </p:sp>
      <p:pic>
        <p:nvPicPr>
          <p:cNvPr id="1025" name="Google Shape;1025;p123"/>
          <p:cNvPicPr preferRelativeResize="0"/>
          <p:nvPr/>
        </p:nvPicPr>
        <p:blipFill>
          <a:blip r:embed="rId4">
            <a:alphaModFix/>
          </a:blip>
          <a:stretch>
            <a:fillRect/>
          </a:stretch>
        </p:blipFill>
        <p:spPr>
          <a:xfrm>
            <a:off x="4813676" y="-61250"/>
            <a:ext cx="4155948" cy="5143500"/>
          </a:xfrm>
          <a:prstGeom prst="rect">
            <a:avLst/>
          </a:prstGeom>
          <a:noFill/>
          <a:ln>
            <a:noFill/>
          </a:ln>
        </p:spPr>
      </p:pic>
      <p:pic>
        <p:nvPicPr>
          <p:cNvPr id="1026" name="Google Shape;1026;p123"/>
          <p:cNvPicPr preferRelativeResize="0"/>
          <p:nvPr/>
        </p:nvPicPr>
        <p:blipFill>
          <a:blip r:embed="rId5">
            <a:alphaModFix/>
          </a:blip>
          <a:stretch>
            <a:fillRect/>
          </a:stretch>
        </p:blipFill>
        <p:spPr>
          <a:xfrm rot="840750">
            <a:off x="7648100" y="1549079"/>
            <a:ext cx="1002082" cy="1002101"/>
          </a:xfrm>
          <a:prstGeom prst="rect">
            <a:avLst/>
          </a:prstGeom>
          <a:noFill/>
          <a:ln>
            <a:noFill/>
          </a:ln>
        </p:spPr>
      </p:pic>
      <p:pic>
        <p:nvPicPr>
          <p:cNvPr id="1027" name="Google Shape;1027;p123"/>
          <p:cNvPicPr preferRelativeResize="0"/>
          <p:nvPr/>
        </p:nvPicPr>
        <p:blipFill rotWithShape="1">
          <a:blip r:embed="rId6">
            <a:alphaModFix/>
          </a:blip>
          <a:srcRect b="15810" l="17940" r="13084" t="0"/>
          <a:stretch/>
        </p:blipFill>
        <p:spPr>
          <a:xfrm rot="379221">
            <a:off x="5596173" y="1521108"/>
            <a:ext cx="1529303" cy="1890757"/>
          </a:xfrm>
          <a:prstGeom prst="rect">
            <a:avLst/>
          </a:prstGeom>
          <a:noFill/>
          <a:ln>
            <a:noFill/>
          </a:ln>
        </p:spPr>
      </p:pic>
      <p:sp>
        <p:nvSpPr>
          <p:cNvPr id="1028" name="Google Shape;1028;p123"/>
          <p:cNvSpPr/>
          <p:nvPr/>
        </p:nvSpPr>
        <p:spPr>
          <a:xfrm>
            <a:off x="4944475" y="142625"/>
            <a:ext cx="1974900" cy="71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9" name="Google Shape;1029;p123"/>
          <p:cNvSpPr txBox="1"/>
          <p:nvPr/>
        </p:nvSpPr>
        <p:spPr>
          <a:xfrm>
            <a:off x="4944475" y="-28675"/>
            <a:ext cx="2250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700">
                <a:solidFill>
                  <a:srgbClr val="CC0000"/>
                </a:solidFill>
                <a:latin typeface="Impact"/>
                <a:ea typeface="Impact"/>
                <a:cs typeface="Impact"/>
                <a:sym typeface="Impact"/>
              </a:rPr>
              <a:t>MARS</a:t>
            </a:r>
            <a:endParaRPr sz="5700">
              <a:solidFill>
                <a:srgbClr val="CC0000"/>
              </a:solidFill>
              <a:latin typeface="Impact"/>
              <a:ea typeface="Impact"/>
              <a:cs typeface="Impact"/>
              <a:sym typeface="Impact"/>
            </a:endParaRPr>
          </a:p>
        </p:txBody>
      </p:sp>
      <p:sp>
        <p:nvSpPr>
          <p:cNvPr id="1030" name="Google Shape;1030;p123"/>
          <p:cNvSpPr/>
          <p:nvPr/>
        </p:nvSpPr>
        <p:spPr>
          <a:xfrm>
            <a:off x="413300" y="1080775"/>
            <a:ext cx="260100" cy="260100"/>
          </a:xfrm>
          <a:prstGeom prst="ellipse">
            <a:avLst/>
          </a:prstGeom>
          <a:solidFill>
            <a:schemeClr val="accent2"/>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1" name="Google Shape;1031;p123"/>
          <p:cNvSpPr/>
          <p:nvPr/>
        </p:nvSpPr>
        <p:spPr>
          <a:xfrm>
            <a:off x="413300" y="1493325"/>
            <a:ext cx="260100" cy="260100"/>
          </a:xfrm>
          <a:prstGeom prst="ellipse">
            <a:avLst/>
          </a:prstGeom>
          <a:solidFill>
            <a:schemeClr val="accent2"/>
          </a:solidFill>
          <a:ln cap="flat" cmpd="sng" w="9525">
            <a:solidFill>
              <a:srgbClr val="BA39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